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40.xml" ContentType="application/vnd.openxmlformats-officedocument.presentationml.tags+xml"/>
  <Override PartName="/ppt/ink/ink7.xml" ContentType="application/inkml+xml"/>
  <Override PartName="/ppt/ink/ink8.xml" ContentType="application/inkml+xml"/>
  <Override PartName="/ppt/tags/tag41.xml" ContentType="application/vnd.openxmlformats-officedocument.presentationml.tags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8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1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2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3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4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5.xml" ContentType="application/vnd.openxmlformats-officedocument.presentationml.notesSlide+xml"/>
  <Override PartName="/ppt/ink/ink27.xml" ContentType="application/inkml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6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7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8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9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0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1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23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314" r:id="rId3"/>
    <p:sldId id="529" r:id="rId4"/>
    <p:sldId id="550" r:id="rId5"/>
    <p:sldId id="537" r:id="rId6"/>
    <p:sldId id="538" r:id="rId7"/>
    <p:sldId id="539" r:id="rId8"/>
    <p:sldId id="540" r:id="rId9"/>
    <p:sldId id="541" r:id="rId10"/>
    <p:sldId id="542" r:id="rId11"/>
    <p:sldId id="528" r:id="rId12"/>
    <p:sldId id="257" r:id="rId13"/>
    <p:sldId id="258" r:id="rId14"/>
    <p:sldId id="259" r:id="rId15"/>
    <p:sldId id="260" r:id="rId16"/>
    <p:sldId id="261" r:id="rId17"/>
    <p:sldId id="527" r:id="rId18"/>
    <p:sldId id="577" r:id="rId19"/>
    <p:sldId id="578" r:id="rId20"/>
    <p:sldId id="579" r:id="rId21"/>
    <p:sldId id="580" r:id="rId22"/>
    <p:sldId id="581" r:id="rId23"/>
    <p:sldId id="582" r:id="rId24"/>
    <p:sldId id="583" r:id="rId25"/>
    <p:sldId id="584" r:id="rId26"/>
    <p:sldId id="526" r:id="rId27"/>
    <p:sldId id="525" r:id="rId28"/>
    <p:sldId id="585" r:id="rId29"/>
    <p:sldId id="586" r:id="rId30"/>
    <p:sldId id="587" r:id="rId31"/>
    <p:sldId id="588" r:id="rId32"/>
    <p:sldId id="589" r:id="rId33"/>
    <p:sldId id="567" r:id="rId34"/>
    <p:sldId id="568" r:id="rId35"/>
    <p:sldId id="569" r:id="rId36"/>
    <p:sldId id="570" r:id="rId37"/>
    <p:sldId id="571" r:id="rId38"/>
    <p:sldId id="572" r:id="rId39"/>
    <p:sldId id="573" r:id="rId40"/>
    <p:sldId id="574" r:id="rId41"/>
    <p:sldId id="575" r:id="rId42"/>
    <p:sldId id="576" r:id="rId43"/>
    <p:sldId id="524" r:id="rId44"/>
    <p:sldId id="565" r:id="rId45"/>
    <p:sldId id="293" r:id="rId46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9FB"/>
    <a:srgbClr val="7A68FC"/>
    <a:srgbClr val="1A04BC"/>
    <a:srgbClr val="2007B9"/>
    <a:srgbClr val="39F35C"/>
    <a:srgbClr val="FAFCFE"/>
    <a:srgbClr val="BE02A3"/>
    <a:srgbClr val="2602BE"/>
    <a:srgbClr val="1A2BA6"/>
    <a:srgbClr val="DEC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03:37.2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0,'10898'0,"-10887"0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23:33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0,'1252'0,"-1237"0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0:20.5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1,'1412'0,"-1397"0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3:26.8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0,'2170'0,"-2159"0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3:30.46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1,'2170'0,"-2159"0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3:45.96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0,'3439'0,"-3427"0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3:55.88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0,'9234'0,"-9223"0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4:04.97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0,'6234'0,"-6332"0,88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34:33.3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1,'1508'0,"-1496"0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8:31.10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0,'5610'0,"-5595"0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8:41.93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0,'11061'0,"-11046"0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05:54.1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1,'4060'0,"-4072"0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8:58.57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1,'1909'0,"-1896"0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9:03.27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0,'11042'0,"-11027"0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9:05.7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0,'2565'0,"-2554"0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9:11.15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0,'1853'0,"-1838"0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59:20.08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0,'6634'0,"-6618"0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10:00:58.41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0,'6862'0,"-6847"0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10:01:00.94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1,'6280'0,"-6265"0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4-12-05T22:22:3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12703 3953 767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06:57.61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1,'3773'0,"-4570"0,4792 0,-4180 0,182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07:06.04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1,'3578'0,"-3568"0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10:43.3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1,'7691'0,"-7676"0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4T11:10:46.7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0,'7638'0,"-7623"0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04:57:09.9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0,'1237'0,"-1367"0,118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04:59:02.634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0,'1805'0,"-1796"0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5T09:23:17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1,'2043'0,"-2027"0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E5E05-BCB7-49CF-B5DA-D0999719F8D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7B5B5-DE13-4FC8-85F2-F4CC28074F9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B5B5-DE13-4FC8-85F2-F4CC28074F98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D64B-D370-4038-8044-D5630B27533B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821F-40C2-4526-B067-872ECD9F5A5A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4531-71AE-42C5-86A9-13CFCC47F9D2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C4D9-CEB1-4779-B81C-062997A0869C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635C-0C3D-495D-BBF5-EFB373F3682C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977C-A37D-44A5-998A-C16D363F582D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0F6A-8B3A-4C64-BC9A-0DAE605257BF}" type="datetime1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8BC5-5502-48BE-8292-644D57AD6C55}" type="datetime1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5D513-5233-4068-ACBB-430896BA56D1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1C63-19E1-4C03-AE76-46F2663A597C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ED6B-688A-45F7-A15D-9A32FA9C0100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A555E-7C04-4325-BEC5-83779E07C5D0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04D65-EEE5-467D-A240-EF96AD461D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10" Type="http://schemas.openxmlformats.org/officeDocument/2006/relationships/image" Target="../media/image13.png"/><Relationship Id="rId4" Type="http://schemas.openxmlformats.org/officeDocument/2006/relationships/tags" Target="../tags/tag27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3" Type="http://schemas.openxmlformats.org/officeDocument/2006/relationships/image" Target="../media/image15.png"/><Relationship Id="rId7" Type="http://schemas.openxmlformats.org/officeDocument/2006/relationships/image" Target="../media/image510.png"/><Relationship Id="rId12" Type="http://schemas.openxmlformats.org/officeDocument/2006/relationships/image" Target="../media/image16.png"/><Relationship Id="rId17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0.png"/><Relationship Id="rId1" Type="http://schemas.openxmlformats.org/officeDocument/2006/relationships/tags" Target="../tags/tag39.xml"/><Relationship Id="rId6" Type="http://schemas.openxmlformats.org/officeDocument/2006/relationships/customXml" Target="../ink/ink2.xml"/><Relationship Id="rId11" Type="http://schemas.openxmlformats.org/officeDocument/2006/relationships/image" Target="../media/image70.png"/><Relationship Id="rId5" Type="http://schemas.openxmlformats.org/officeDocument/2006/relationships/image" Target="../media/image410.png"/><Relationship Id="rId15" Type="http://schemas.openxmlformats.org/officeDocument/2006/relationships/customXml" Target="../ink/ink6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5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customXml" Target="../ink/ink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80.png"/><Relationship Id="rId18" Type="http://schemas.openxmlformats.org/officeDocument/2006/relationships/customXml" Target="../ink/ink16.xml"/><Relationship Id="rId3" Type="http://schemas.openxmlformats.org/officeDocument/2006/relationships/image" Target="../media/image23.png"/><Relationship Id="rId21" Type="http://schemas.openxmlformats.org/officeDocument/2006/relationships/image" Target="../media/image220.png"/><Relationship Id="rId7" Type="http://schemas.openxmlformats.org/officeDocument/2006/relationships/image" Target="../media/image150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openxmlformats.org/officeDocument/2006/relationships/tags" Target="../tags/tag41.xml"/><Relationship Id="rId6" Type="http://schemas.openxmlformats.org/officeDocument/2006/relationships/customXml" Target="../ink/ink10.xml"/><Relationship Id="rId11" Type="http://schemas.openxmlformats.org/officeDocument/2006/relationships/image" Target="../media/image17.png"/><Relationship Id="rId5" Type="http://schemas.openxmlformats.org/officeDocument/2006/relationships/image" Target="../media/image140.png"/><Relationship Id="rId15" Type="http://schemas.openxmlformats.org/officeDocument/2006/relationships/image" Target="../media/image190.png"/><Relationship Id="rId10" Type="http://schemas.openxmlformats.org/officeDocument/2006/relationships/customXml" Target="../ink/ink12.xml"/><Relationship Id="rId19" Type="http://schemas.openxmlformats.org/officeDocument/2006/relationships/image" Target="../media/image210.png"/><Relationship Id="rId4" Type="http://schemas.openxmlformats.org/officeDocument/2006/relationships/customXml" Target="../ink/ink9.xml"/><Relationship Id="rId9" Type="http://schemas.openxmlformats.org/officeDocument/2006/relationships/image" Target="../media/image160.png"/><Relationship Id="rId1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29.png"/><Relationship Id="rId18" Type="http://schemas.openxmlformats.org/officeDocument/2006/relationships/customXml" Target="../ink/ink25.xml"/><Relationship Id="rId3" Type="http://schemas.openxmlformats.org/officeDocument/2006/relationships/image" Target="../media/image26.png"/><Relationship Id="rId21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customXml" Target="../ink/ink22.xml"/><Relationship Id="rId17" Type="http://schemas.openxmlformats.org/officeDocument/2006/relationships/image" Target="../media/image31.png"/><Relationship Id="rId2" Type="http://schemas.openxmlformats.org/officeDocument/2006/relationships/image" Target="../media/image25.png"/><Relationship Id="rId16" Type="http://schemas.openxmlformats.org/officeDocument/2006/relationships/customXml" Target="../ink/ink24.xml"/><Relationship Id="rId20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28.png"/><Relationship Id="rId5" Type="http://schemas.openxmlformats.org/officeDocument/2006/relationships/image" Target="../media/image250.png"/><Relationship Id="rId15" Type="http://schemas.openxmlformats.org/officeDocument/2006/relationships/image" Target="../media/image30.png"/><Relationship Id="rId10" Type="http://schemas.openxmlformats.org/officeDocument/2006/relationships/customXml" Target="../ink/ink21.xml"/><Relationship Id="rId19" Type="http://schemas.openxmlformats.org/officeDocument/2006/relationships/image" Target="../media/image32.png"/><Relationship Id="rId4" Type="http://schemas.openxmlformats.org/officeDocument/2006/relationships/customXml" Target="../ink/ink18.xml"/><Relationship Id="rId9" Type="http://schemas.openxmlformats.org/officeDocument/2006/relationships/image" Target="../media/image27.png"/><Relationship Id="rId14" Type="http://schemas.openxmlformats.org/officeDocument/2006/relationships/customXml" Target="../ink/ink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110.png"/><Relationship Id="rId5" Type="http://schemas.openxmlformats.org/officeDocument/2006/relationships/customXml" Target="../ink/ink27.xml"/><Relationship Id="rId4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9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9.xml"/><Relationship Id="rId6" Type="http://schemas.openxmlformats.org/officeDocument/2006/relationships/image" Target="../media/image19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0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7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9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1.png"/><Relationship Id="rId5" Type="http://schemas.openxmlformats.org/officeDocument/2006/relationships/tags" Target="../tags/tag20.xml"/><Relationship Id="rId10" Type="http://schemas.openxmlformats.org/officeDocument/2006/relationships/image" Target="../media/image10.png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0927" y="1446212"/>
            <a:ext cx="9160572" cy="1111002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Looking into Gait for Perceiving Emotions via</a:t>
            </a:r>
            <a:b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Bilateral Posture and Movement Graph</a:t>
            </a:r>
            <a:b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Convolutional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6441" y="2967681"/>
            <a:ext cx="3929149" cy="466542"/>
          </a:xfrm>
        </p:spPr>
        <p:txBody>
          <a:bodyPr>
            <a:normAutofit fontScale="97500"/>
          </a:bodyPr>
          <a:lstStyle/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Tenth Group</a:t>
            </a:r>
          </a:p>
          <a:p>
            <a:endParaRPr lang="en-US" altLang="zh-TW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92" y="777385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 txBox="1"/>
          <p:nvPr/>
        </p:nvSpPr>
        <p:spPr>
          <a:xfrm>
            <a:off x="2366010" y="3681095"/>
            <a:ext cx="7050405" cy="1577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IYingjie Zhai*, Guoli Jia*, Yu-Kun Lai, Jing Zhang, Jufeng Yang, and Dacheng Tao, Fellow, IEEE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1</a:t>
            </a:fld>
            <a:endParaRPr lang="en-US"/>
          </a:p>
        </p:txBody>
      </p:sp>
      <p:sp>
        <p:nvSpPr>
          <p:cNvPr id="18" name="Subtitle 2"/>
          <p:cNvSpPr txBox="1"/>
          <p:nvPr/>
        </p:nvSpPr>
        <p:spPr>
          <a:xfrm>
            <a:off x="4761441" y="5506126"/>
            <a:ext cx="2171517" cy="405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2024-12-9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10</a:t>
            </a:fld>
            <a:endParaRPr 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27551" y="2824258"/>
            <a:ext cx="5868000" cy="12727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b="1"/>
              <a:t>Source code is provided to support academic research and further development, link to the code: https://github.com/zyjwuyan/egait_journal.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1527551" y="4501506"/>
            <a:ext cx="5868000" cy="12727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2824258"/>
            <a:ext cx="720001" cy="720000"/>
          </a:xfrm>
          <a:prstGeom prst="ellipse">
            <a:avLst/>
          </a:prstGeom>
          <a:gradFill>
            <a:gsLst>
              <a:gs pos="6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905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2400" y="3022258"/>
            <a:ext cx="576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501506"/>
            <a:ext cx="720001" cy="720000"/>
          </a:xfrm>
          <a:prstGeom prst="ellipse">
            <a:avLst/>
          </a:prstGeom>
          <a:gradFill>
            <a:gsLst>
              <a:gs pos="6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905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32400" y="4699506"/>
            <a:ext cx="576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 b="1">
                <a:latin typeface="微软雅黑" panose="020B0503020204020204" charset="-122"/>
                <a:ea typeface="微软雅黑" panose="020B0503020204020204" charset="-122"/>
              </a:rPr>
              <a:t>source code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4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grpSp>
        <p:nvGrpSpPr>
          <p:cNvPr id="24" name="组合 23"/>
          <p:cNvGrpSpPr/>
          <p:nvPr>
            <p:custDataLst>
              <p:tags r:id="rId1"/>
            </p:custDataLst>
          </p:nvPr>
        </p:nvGrpSpPr>
        <p:grpSpPr>
          <a:xfrm>
            <a:off x="6264344" y="303036"/>
            <a:ext cx="5352935" cy="2533857"/>
            <a:chOff x="2382" y="5997"/>
            <a:chExt cx="14387" cy="6810"/>
          </a:xfrm>
        </p:grpSpPr>
        <p:pic>
          <p:nvPicPr>
            <p:cNvPr id="25" name="图片 24" descr="E:/设计图片素材/7805642_.jpg7805642_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email"/>
            <a:srcRect l="-3" t="5844" r="-3" b="5844"/>
            <a:stretch>
              <a:fillRect/>
            </a:stretch>
          </p:blipFill>
          <p:spPr>
            <a:xfrm>
              <a:off x="2404" y="6024"/>
              <a:ext cx="14361" cy="674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20" h="5601">
                  <a:moveTo>
                    <a:pt x="372" y="0"/>
                  </a:moveTo>
                  <a:lnTo>
                    <a:pt x="5657" y="0"/>
                  </a:lnTo>
                  <a:lnTo>
                    <a:pt x="5856" y="198"/>
                  </a:lnTo>
                  <a:lnTo>
                    <a:pt x="8331" y="198"/>
                  </a:lnTo>
                  <a:lnTo>
                    <a:pt x="8529" y="0"/>
                  </a:lnTo>
                  <a:lnTo>
                    <a:pt x="11548" y="0"/>
                  </a:lnTo>
                  <a:cubicBezTo>
                    <a:pt x="11753" y="0"/>
                    <a:pt x="11920" y="167"/>
                    <a:pt x="11920" y="372"/>
                  </a:cubicBezTo>
                  <a:lnTo>
                    <a:pt x="11920" y="5229"/>
                  </a:lnTo>
                  <a:cubicBezTo>
                    <a:pt x="11920" y="5434"/>
                    <a:pt x="11753" y="5601"/>
                    <a:pt x="11548" y="5601"/>
                  </a:cubicBezTo>
                  <a:lnTo>
                    <a:pt x="372" y="5601"/>
                  </a:lnTo>
                  <a:cubicBezTo>
                    <a:pt x="167" y="5601"/>
                    <a:pt x="0" y="5434"/>
                    <a:pt x="0" y="5229"/>
                  </a:cubicBezTo>
                  <a:lnTo>
                    <a:pt x="0" y="372"/>
                  </a:lnTo>
                  <a:cubicBezTo>
                    <a:pt x="0" y="167"/>
                    <a:pt x="167" y="0"/>
                    <a:pt x="372" y="0"/>
                  </a:cubicBezTo>
                  <a:close/>
                </a:path>
              </a:pathLst>
            </a:custGeom>
            <a:ln w="41275">
              <a:solidFill>
                <a:schemeClr val="accent1"/>
              </a:solidFill>
            </a:ln>
          </p:spPr>
        </p:pic>
        <p:sp>
          <p:nvSpPr>
            <p:cNvPr id="26" name="任意多边形 25"/>
            <p:cNvSpPr/>
            <p:nvPr>
              <p:custDataLst>
                <p:tags r:id="rId4"/>
              </p:custDataLst>
            </p:nvPr>
          </p:nvSpPr>
          <p:spPr>
            <a:xfrm rot="5400000" flipH="1" flipV="1">
              <a:off x="15928" y="5604"/>
              <a:ext cx="448" cy="1234"/>
            </a:xfrm>
            <a:custGeom>
              <a:avLst/>
              <a:gdLst>
                <a:gd name="connsiteX0" fmla="*/ 328661 w 10518391"/>
                <a:gd name="connsiteY0" fmla="*/ 0 h 4943765"/>
                <a:gd name="connsiteX1" fmla="*/ 4991915 w 10518391"/>
                <a:gd name="connsiteY1" fmla="*/ 0 h 4943765"/>
                <a:gd name="connsiteX2" fmla="*/ 5167005 w 10518391"/>
                <a:gd name="connsiteY2" fmla="*/ 175090 h 4943765"/>
                <a:gd name="connsiteX3" fmla="*/ 7351405 w 10518391"/>
                <a:gd name="connsiteY3" fmla="*/ 175090 h 4943765"/>
                <a:gd name="connsiteX4" fmla="*/ 7526495 w 10518391"/>
                <a:gd name="connsiteY4" fmla="*/ 0 h 4943765"/>
                <a:gd name="connsiteX5" fmla="*/ 10189730 w 10518391"/>
                <a:gd name="connsiteY5" fmla="*/ 0 h 4943765"/>
                <a:gd name="connsiteX6" fmla="*/ 10518391 w 10518391"/>
                <a:gd name="connsiteY6" fmla="*/ 328661 h 4943765"/>
                <a:gd name="connsiteX7" fmla="*/ 10518391 w 10518391"/>
                <a:gd name="connsiteY7" fmla="*/ 4615104 h 4943765"/>
                <a:gd name="connsiteX8" fmla="*/ 10189730 w 10518391"/>
                <a:gd name="connsiteY8" fmla="*/ 4943765 h 4943765"/>
                <a:gd name="connsiteX9" fmla="*/ 328661 w 10518391"/>
                <a:gd name="connsiteY9" fmla="*/ 4943765 h 4943765"/>
                <a:gd name="connsiteX10" fmla="*/ 0 w 10518391"/>
                <a:gd name="connsiteY10" fmla="*/ 4615104 h 4943765"/>
                <a:gd name="connsiteX11" fmla="*/ 0 w 10518391"/>
                <a:gd name="connsiteY11" fmla="*/ 328661 h 4943765"/>
                <a:gd name="connsiteX12" fmla="*/ 328661 w 10518391"/>
                <a:gd name="connsiteY12" fmla="*/ 0 h 4943765"/>
                <a:gd name="connsiteX0-1" fmla="*/ 10189730 w 10518391"/>
                <a:gd name="connsiteY0-2" fmla="*/ 0 h 4943765"/>
                <a:gd name="connsiteX1-3" fmla="*/ 10518391 w 10518391"/>
                <a:gd name="connsiteY1-4" fmla="*/ 328661 h 4943765"/>
                <a:gd name="connsiteX2-5" fmla="*/ 10518391 w 10518391"/>
                <a:gd name="connsiteY2-6" fmla="*/ 4615104 h 4943765"/>
                <a:gd name="connsiteX3-7" fmla="*/ 10189730 w 10518391"/>
                <a:gd name="connsiteY3-8" fmla="*/ 4943765 h 4943765"/>
                <a:gd name="connsiteX4-9" fmla="*/ 328661 w 10518391"/>
                <a:gd name="connsiteY4-10" fmla="*/ 4943765 h 4943765"/>
                <a:gd name="connsiteX5-11" fmla="*/ 0 w 10518391"/>
                <a:gd name="connsiteY5-12" fmla="*/ 4615104 h 4943765"/>
                <a:gd name="connsiteX6-13" fmla="*/ 0 w 10518391"/>
                <a:gd name="connsiteY6-14" fmla="*/ 328661 h 4943765"/>
                <a:gd name="connsiteX7-15" fmla="*/ 328661 w 10518391"/>
                <a:gd name="connsiteY7-16" fmla="*/ 0 h 4943765"/>
                <a:gd name="connsiteX8-17" fmla="*/ 4991915 w 10518391"/>
                <a:gd name="connsiteY8-18" fmla="*/ 0 h 4943765"/>
                <a:gd name="connsiteX9-19" fmla="*/ 5167005 w 10518391"/>
                <a:gd name="connsiteY9-20" fmla="*/ 175090 h 4943765"/>
                <a:gd name="connsiteX10-21" fmla="*/ 7351405 w 10518391"/>
                <a:gd name="connsiteY10-22" fmla="*/ 175090 h 4943765"/>
                <a:gd name="connsiteX11-23" fmla="*/ 7526495 w 10518391"/>
                <a:gd name="connsiteY11-24" fmla="*/ 0 h 4943765"/>
                <a:gd name="connsiteX12-25" fmla="*/ 10281170 w 10518391"/>
                <a:gd name="connsiteY12-26" fmla="*/ 91440 h 4943765"/>
                <a:gd name="connsiteX0-27" fmla="*/ 10189730 w 10518391"/>
                <a:gd name="connsiteY0-28" fmla="*/ 0 h 4943765"/>
                <a:gd name="connsiteX1-29" fmla="*/ 10518391 w 10518391"/>
                <a:gd name="connsiteY1-30" fmla="*/ 328661 h 4943765"/>
                <a:gd name="connsiteX2-31" fmla="*/ 10518391 w 10518391"/>
                <a:gd name="connsiteY2-32" fmla="*/ 4615104 h 4943765"/>
                <a:gd name="connsiteX3-33" fmla="*/ 10189730 w 10518391"/>
                <a:gd name="connsiteY3-34" fmla="*/ 4943765 h 4943765"/>
                <a:gd name="connsiteX4-35" fmla="*/ 328661 w 10518391"/>
                <a:gd name="connsiteY4-36" fmla="*/ 4943765 h 4943765"/>
                <a:gd name="connsiteX5-37" fmla="*/ 0 w 10518391"/>
                <a:gd name="connsiteY5-38" fmla="*/ 4615104 h 4943765"/>
                <a:gd name="connsiteX6-39" fmla="*/ 0 w 10518391"/>
                <a:gd name="connsiteY6-40" fmla="*/ 328661 h 4943765"/>
                <a:gd name="connsiteX7-41" fmla="*/ 328661 w 10518391"/>
                <a:gd name="connsiteY7-42" fmla="*/ 0 h 4943765"/>
                <a:gd name="connsiteX8-43" fmla="*/ 4991915 w 10518391"/>
                <a:gd name="connsiteY8-44" fmla="*/ 0 h 4943765"/>
                <a:gd name="connsiteX9-45" fmla="*/ 5167005 w 10518391"/>
                <a:gd name="connsiteY9-46" fmla="*/ 175090 h 4943765"/>
                <a:gd name="connsiteX10-47" fmla="*/ 7351405 w 10518391"/>
                <a:gd name="connsiteY10-48" fmla="*/ 175090 h 4943765"/>
                <a:gd name="connsiteX11-49" fmla="*/ 7526495 w 10518391"/>
                <a:gd name="connsiteY11-50" fmla="*/ 0 h 4943765"/>
                <a:gd name="connsiteX0-51" fmla="*/ 10189730 w 10518391"/>
                <a:gd name="connsiteY0-52" fmla="*/ 0 h 4943765"/>
                <a:gd name="connsiteX1-53" fmla="*/ 10518391 w 10518391"/>
                <a:gd name="connsiteY1-54" fmla="*/ 328661 h 4943765"/>
                <a:gd name="connsiteX2-55" fmla="*/ 10518391 w 10518391"/>
                <a:gd name="connsiteY2-56" fmla="*/ 4615104 h 4943765"/>
                <a:gd name="connsiteX3-57" fmla="*/ 10189730 w 10518391"/>
                <a:gd name="connsiteY3-58" fmla="*/ 4943765 h 4943765"/>
                <a:gd name="connsiteX4-59" fmla="*/ 328661 w 10518391"/>
                <a:gd name="connsiteY4-60" fmla="*/ 4943765 h 4943765"/>
                <a:gd name="connsiteX5-61" fmla="*/ 0 w 10518391"/>
                <a:gd name="connsiteY5-62" fmla="*/ 4615104 h 4943765"/>
                <a:gd name="connsiteX6-63" fmla="*/ 0 w 10518391"/>
                <a:gd name="connsiteY6-64" fmla="*/ 328661 h 4943765"/>
                <a:gd name="connsiteX7-65" fmla="*/ 328661 w 10518391"/>
                <a:gd name="connsiteY7-66" fmla="*/ 0 h 4943765"/>
                <a:gd name="connsiteX8-67" fmla="*/ 4991915 w 10518391"/>
                <a:gd name="connsiteY8-68" fmla="*/ 0 h 4943765"/>
                <a:gd name="connsiteX9-69" fmla="*/ 5167005 w 10518391"/>
                <a:gd name="connsiteY9-70" fmla="*/ 175090 h 4943765"/>
                <a:gd name="connsiteX10-71" fmla="*/ 7351405 w 10518391"/>
                <a:gd name="connsiteY10-72" fmla="*/ 175090 h 4943765"/>
                <a:gd name="connsiteX0-73" fmla="*/ 10189730 w 10518391"/>
                <a:gd name="connsiteY0-74" fmla="*/ 0 h 4943765"/>
                <a:gd name="connsiteX1-75" fmla="*/ 10518391 w 10518391"/>
                <a:gd name="connsiteY1-76" fmla="*/ 328661 h 4943765"/>
                <a:gd name="connsiteX2-77" fmla="*/ 10518391 w 10518391"/>
                <a:gd name="connsiteY2-78" fmla="*/ 4615104 h 4943765"/>
                <a:gd name="connsiteX3-79" fmla="*/ 10189730 w 10518391"/>
                <a:gd name="connsiteY3-80" fmla="*/ 4943765 h 4943765"/>
                <a:gd name="connsiteX4-81" fmla="*/ 328661 w 10518391"/>
                <a:gd name="connsiteY4-82" fmla="*/ 4943765 h 4943765"/>
                <a:gd name="connsiteX5-83" fmla="*/ 0 w 10518391"/>
                <a:gd name="connsiteY5-84" fmla="*/ 4615104 h 4943765"/>
                <a:gd name="connsiteX6-85" fmla="*/ 0 w 10518391"/>
                <a:gd name="connsiteY6-86" fmla="*/ 328661 h 4943765"/>
                <a:gd name="connsiteX7-87" fmla="*/ 328661 w 10518391"/>
                <a:gd name="connsiteY7-88" fmla="*/ 0 h 4943765"/>
                <a:gd name="connsiteX8-89" fmla="*/ 4991915 w 10518391"/>
                <a:gd name="connsiteY8-90" fmla="*/ 0 h 4943765"/>
                <a:gd name="connsiteX9-91" fmla="*/ 5167005 w 10518391"/>
                <a:gd name="connsiteY9-92" fmla="*/ 175090 h 4943765"/>
                <a:gd name="connsiteX0-93" fmla="*/ 10189730 w 10518391"/>
                <a:gd name="connsiteY0-94" fmla="*/ 0 h 4943765"/>
                <a:gd name="connsiteX1-95" fmla="*/ 10518391 w 10518391"/>
                <a:gd name="connsiteY1-96" fmla="*/ 328661 h 4943765"/>
                <a:gd name="connsiteX2-97" fmla="*/ 10518391 w 10518391"/>
                <a:gd name="connsiteY2-98" fmla="*/ 4615104 h 4943765"/>
                <a:gd name="connsiteX3-99" fmla="*/ 10189730 w 10518391"/>
                <a:gd name="connsiteY3-100" fmla="*/ 4943765 h 4943765"/>
                <a:gd name="connsiteX4-101" fmla="*/ 328661 w 10518391"/>
                <a:gd name="connsiteY4-102" fmla="*/ 4943765 h 4943765"/>
                <a:gd name="connsiteX5-103" fmla="*/ 0 w 10518391"/>
                <a:gd name="connsiteY5-104" fmla="*/ 4615104 h 4943765"/>
                <a:gd name="connsiteX6-105" fmla="*/ 0 w 10518391"/>
                <a:gd name="connsiteY6-106" fmla="*/ 328661 h 4943765"/>
                <a:gd name="connsiteX7-107" fmla="*/ 328661 w 10518391"/>
                <a:gd name="connsiteY7-108" fmla="*/ 0 h 4943765"/>
                <a:gd name="connsiteX8-109" fmla="*/ 4991915 w 10518391"/>
                <a:gd name="connsiteY8-110" fmla="*/ 0 h 4943765"/>
                <a:gd name="connsiteX0-111" fmla="*/ 10189730 w 10518391"/>
                <a:gd name="connsiteY0-112" fmla="*/ 0 h 4943765"/>
                <a:gd name="connsiteX1-113" fmla="*/ 10518391 w 10518391"/>
                <a:gd name="connsiteY1-114" fmla="*/ 328661 h 4943765"/>
                <a:gd name="connsiteX2-115" fmla="*/ 10518391 w 10518391"/>
                <a:gd name="connsiteY2-116" fmla="*/ 4615104 h 4943765"/>
                <a:gd name="connsiteX3-117" fmla="*/ 10189730 w 10518391"/>
                <a:gd name="connsiteY3-118" fmla="*/ 4943765 h 4943765"/>
                <a:gd name="connsiteX4-119" fmla="*/ 328661 w 10518391"/>
                <a:gd name="connsiteY4-120" fmla="*/ 4943765 h 4943765"/>
                <a:gd name="connsiteX5-121" fmla="*/ 0 w 10518391"/>
                <a:gd name="connsiteY5-122" fmla="*/ 4615104 h 4943765"/>
                <a:gd name="connsiteX6-123" fmla="*/ 0 w 10518391"/>
                <a:gd name="connsiteY6-124" fmla="*/ 328661 h 4943765"/>
                <a:gd name="connsiteX7-125" fmla="*/ 328661 w 10518391"/>
                <a:gd name="connsiteY7-126" fmla="*/ 0 h 4943765"/>
                <a:gd name="connsiteX0-127" fmla="*/ 10189730 w 10518391"/>
                <a:gd name="connsiteY0-128" fmla="*/ 0 h 4943765"/>
                <a:gd name="connsiteX1-129" fmla="*/ 10518391 w 10518391"/>
                <a:gd name="connsiteY1-130" fmla="*/ 328661 h 4943765"/>
                <a:gd name="connsiteX2-131" fmla="*/ 10518391 w 10518391"/>
                <a:gd name="connsiteY2-132" fmla="*/ 4615104 h 4943765"/>
                <a:gd name="connsiteX3-133" fmla="*/ 10189730 w 10518391"/>
                <a:gd name="connsiteY3-134" fmla="*/ 4943765 h 4943765"/>
                <a:gd name="connsiteX4-135" fmla="*/ 328661 w 10518391"/>
                <a:gd name="connsiteY4-136" fmla="*/ 4943765 h 4943765"/>
                <a:gd name="connsiteX5-137" fmla="*/ 0 w 10518391"/>
                <a:gd name="connsiteY5-138" fmla="*/ 4615104 h 4943765"/>
                <a:gd name="connsiteX6-139" fmla="*/ 0 w 10518391"/>
                <a:gd name="connsiteY6-140" fmla="*/ 328661 h 4943765"/>
                <a:gd name="connsiteX0-141" fmla="*/ 10189730 w 10518391"/>
                <a:gd name="connsiteY0-142" fmla="*/ 0 h 4943765"/>
                <a:gd name="connsiteX1-143" fmla="*/ 10518391 w 10518391"/>
                <a:gd name="connsiteY1-144" fmla="*/ 328661 h 4943765"/>
                <a:gd name="connsiteX2-145" fmla="*/ 10518391 w 10518391"/>
                <a:gd name="connsiteY2-146" fmla="*/ 4615104 h 4943765"/>
                <a:gd name="connsiteX3-147" fmla="*/ 10189730 w 10518391"/>
                <a:gd name="connsiteY3-148" fmla="*/ 4943765 h 4943765"/>
                <a:gd name="connsiteX4-149" fmla="*/ 328661 w 10518391"/>
                <a:gd name="connsiteY4-150" fmla="*/ 4943765 h 4943765"/>
                <a:gd name="connsiteX5-151" fmla="*/ 0 w 10518391"/>
                <a:gd name="connsiteY5-152" fmla="*/ 4615104 h 4943765"/>
                <a:gd name="connsiteX0-153" fmla="*/ 9861069 w 10189730"/>
                <a:gd name="connsiteY0-154" fmla="*/ 0 h 4943765"/>
                <a:gd name="connsiteX1-155" fmla="*/ 10189730 w 10189730"/>
                <a:gd name="connsiteY1-156" fmla="*/ 328661 h 4943765"/>
                <a:gd name="connsiteX2-157" fmla="*/ 10189730 w 10189730"/>
                <a:gd name="connsiteY2-158" fmla="*/ 4615104 h 4943765"/>
                <a:gd name="connsiteX3-159" fmla="*/ 9861069 w 10189730"/>
                <a:gd name="connsiteY3-160" fmla="*/ 4943765 h 4943765"/>
                <a:gd name="connsiteX4-161" fmla="*/ 0 w 10189730"/>
                <a:gd name="connsiteY4-162" fmla="*/ 4943765 h 4943765"/>
                <a:gd name="connsiteX0-163" fmla="*/ 0 w 328661"/>
                <a:gd name="connsiteY0-164" fmla="*/ 0 h 4943765"/>
                <a:gd name="connsiteX1-165" fmla="*/ 328661 w 328661"/>
                <a:gd name="connsiteY1-166" fmla="*/ 328661 h 4943765"/>
                <a:gd name="connsiteX2-167" fmla="*/ 328661 w 328661"/>
                <a:gd name="connsiteY2-168" fmla="*/ 4615104 h 4943765"/>
                <a:gd name="connsiteX3-169" fmla="*/ 0 w 328661"/>
                <a:gd name="connsiteY3-170" fmla="*/ 4943765 h 4943765"/>
                <a:gd name="connsiteX0-171" fmla="*/ 328661 w 328661"/>
                <a:gd name="connsiteY0-172" fmla="*/ 0 h 4615104"/>
                <a:gd name="connsiteX1-173" fmla="*/ 328661 w 328661"/>
                <a:gd name="connsiteY1-174" fmla="*/ 4286443 h 4615104"/>
                <a:gd name="connsiteX2-175" fmla="*/ 0 w 328661"/>
                <a:gd name="connsiteY2-176" fmla="*/ 4615104 h 4615104"/>
                <a:gd name="connsiteX0-177" fmla="*/ 321041 w 328661"/>
                <a:gd name="connsiteY0-178" fmla="*/ 0 h 904164"/>
                <a:gd name="connsiteX1-179" fmla="*/ 328661 w 328661"/>
                <a:gd name="connsiteY1-180" fmla="*/ 575503 h 904164"/>
                <a:gd name="connsiteX2-181" fmla="*/ 0 w 328661"/>
                <a:gd name="connsiteY2-182" fmla="*/ 904164 h 9041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8661" h="904164">
                  <a:moveTo>
                    <a:pt x="321041" y="0"/>
                  </a:moveTo>
                  <a:lnTo>
                    <a:pt x="328661" y="575503"/>
                  </a:lnTo>
                  <a:cubicBezTo>
                    <a:pt x="328661" y="757017"/>
                    <a:pt x="181514" y="904164"/>
                    <a:pt x="0" y="904164"/>
                  </a:cubicBezTo>
                </a:path>
              </a:pathLst>
            </a:custGeom>
            <a:noFill/>
            <a:ln w="139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sp>
          <p:nvSpPr>
            <p:cNvPr id="27" name="任意多边形 26"/>
            <p:cNvSpPr/>
            <p:nvPr>
              <p:custDataLst>
                <p:tags r:id="rId5"/>
              </p:custDataLst>
            </p:nvPr>
          </p:nvSpPr>
          <p:spPr>
            <a:xfrm flipH="1" flipV="1">
              <a:off x="2382" y="6024"/>
              <a:ext cx="448" cy="1234"/>
            </a:xfrm>
            <a:custGeom>
              <a:avLst/>
              <a:gdLst>
                <a:gd name="connsiteX0" fmla="*/ 328661 w 10518391"/>
                <a:gd name="connsiteY0" fmla="*/ 0 h 4943765"/>
                <a:gd name="connsiteX1" fmla="*/ 4991915 w 10518391"/>
                <a:gd name="connsiteY1" fmla="*/ 0 h 4943765"/>
                <a:gd name="connsiteX2" fmla="*/ 5167005 w 10518391"/>
                <a:gd name="connsiteY2" fmla="*/ 175090 h 4943765"/>
                <a:gd name="connsiteX3" fmla="*/ 7351405 w 10518391"/>
                <a:gd name="connsiteY3" fmla="*/ 175090 h 4943765"/>
                <a:gd name="connsiteX4" fmla="*/ 7526495 w 10518391"/>
                <a:gd name="connsiteY4" fmla="*/ 0 h 4943765"/>
                <a:gd name="connsiteX5" fmla="*/ 10189730 w 10518391"/>
                <a:gd name="connsiteY5" fmla="*/ 0 h 4943765"/>
                <a:gd name="connsiteX6" fmla="*/ 10518391 w 10518391"/>
                <a:gd name="connsiteY6" fmla="*/ 328661 h 4943765"/>
                <a:gd name="connsiteX7" fmla="*/ 10518391 w 10518391"/>
                <a:gd name="connsiteY7" fmla="*/ 4615104 h 4943765"/>
                <a:gd name="connsiteX8" fmla="*/ 10189730 w 10518391"/>
                <a:gd name="connsiteY8" fmla="*/ 4943765 h 4943765"/>
                <a:gd name="connsiteX9" fmla="*/ 328661 w 10518391"/>
                <a:gd name="connsiteY9" fmla="*/ 4943765 h 4943765"/>
                <a:gd name="connsiteX10" fmla="*/ 0 w 10518391"/>
                <a:gd name="connsiteY10" fmla="*/ 4615104 h 4943765"/>
                <a:gd name="connsiteX11" fmla="*/ 0 w 10518391"/>
                <a:gd name="connsiteY11" fmla="*/ 328661 h 4943765"/>
                <a:gd name="connsiteX12" fmla="*/ 328661 w 10518391"/>
                <a:gd name="connsiteY12" fmla="*/ 0 h 4943765"/>
                <a:gd name="connsiteX0-1" fmla="*/ 10189730 w 10518391"/>
                <a:gd name="connsiteY0-2" fmla="*/ 0 h 4943765"/>
                <a:gd name="connsiteX1-3" fmla="*/ 10518391 w 10518391"/>
                <a:gd name="connsiteY1-4" fmla="*/ 328661 h 4943765"/>
                <a:gd name="connsiteX2-5" fmla="*/ 10518391 w 10518391"/>
                <a:gd name="connsiteY2-6" fmla="*/ 4615104 h 4943765"/>
                <a:gd name="connsiteX3-7" fmla="*/ 10189730 w 10518391"/>
                <a:gd name="connsiteY3-8" fmla="*/ 4943765 h 4943765"/>
                <a:gd name="connsiteX4-9" fmla="*/ 328661 w 10518391"/>
                <a:gd name="connsiteY4-10" fmla="*/ 4943765 h 4943765"/>
                <a:gd name="connsiteX5-11" fmla="*/ 0 w 10518391"/>
                <a:gd name="connsiteY5-12" fmla="*/ 4615104 h 4943765"/>
                <a:gd name="connsiteX6-13" fmla="*/ 0 w 10518391"/>
                <a:gd name="connsiteY6-14" fmla="*/ 328661 h 4943765"/>
                <a:gd name="connsiteX7-15" fmla="*/ 328661 w 10518391"/>
                <a:gd name="connsiteY7-16" fmla="*/ 0 h 4943765"/>
                <a:gd name="connsiteX8-17" fmla="*/ 4991915 w 10518391"/>
                <a:gd name="connsiteY8-18" fmla="*/ 0 h 4943765"/>
                <a:gd name="connsiteX9-19" fmla="*/ 5167005 w 10518391"/>
                <a:gd name="connsiteY9-20" fmla="*/ 175090 h 4943765"/>
                <a:gd name="connsiteX10-21" fmla="*/ 7351405 w 10518391"/>
                <a:gd name="connsiteY10-22" fmla="*/ 175090 h 4943765"/>
                <a:gd name="connsiteX11-23" fmla="*/ 7526495 w 10518391"/>
                <a:gd name="connsiteY11-24" fmla="*/ 0 h 4943765"/>
                <a:gd name="connsiteX12-25" fmla="*/ 10281170 w 10518391"/>
                <a:gd name="connsiteY12-26" fmla="*/ 91440 h 4943765"/>
                <a:gd name="connsiteX0-27" fmla="*/ 10189730 w 10518391"/>
                <a:gd name="connsiteY0-28" fmla="*/ 0 h 4943765"/>
                <a:gd name="connsiteX1-29" fmla="*/ 10518391 w 10518391"/>
                <a:gd name="connsiteY1-30" fmla="*/ 328661 h 4943765"/>
                <a:gd name="connsiteX2-31" fmla="*/ 10518391 w 10518391"/>
                <a:gd name="connsiteY2-32" fmla="*/ 4615104 h 4943765"/>
                <a:gd name="connsiteX3-33" fmla="*/ 10189730 w 10518391"/>
                <a:gd name="connsiteY3-34" fmla="*/ 4943765 h 4943765"/>
                <a:gd name="connsiteX4-35" fmla="*/ 328661 w 10518391"/>
                <a:gd name="connsiteY4-36" fmla="*/ 4943765 h 4943765"/>
                <a:gd name="connsiteX5-37" fmla="*/ 0 w 10518391"/>
                <a:gd name="connsiteY5-38" fmla="*/ 4615104 h 4943765"/>
                <a:gd name="connsiteX6-39" fmla="*/ 0 w 10518391"/>
                <a:gd name="connsiteY6-40" fmla="*/ 328661 h 4943765"/>
                <a:gd name="connsiteX7-41" fmla="*/ 328661 w 10518391"/>
                <a:gd name="connsiteY7-42" fmla="*/ 0 h 4943765"/>
                <a:gd name="connsiteX8-43" fmla="*/ 4991915 w 10518391"/>
                <a:gd name="connsiteY8-44" fmla="*/ 0 h 4943765"/>
                <a:gd name="connsiteX9-45" fmla="*/ 5167005 w 10518391"/>
                <a:gd name="connsiteY9-46" fmla="*/ 175090 h 4943765"/>
                <a:gd name="connsiteX10-47" fmla="*/ 7351405 w 10518391"/>
                <a:gd name="connsiteY10-48" fmla="*/ 175090 h 4943765"/>
                <a:gd name="connsiteX11-49" fmla="*/ 7526495 w 10518391"/>
                <a:gd name="connsiteY11-50" fmla="*/ 0 h 4943765"/>
                <a:gd name="connsiteX0-51" fmla="*/ 10189730 w 10518391"/>
                <a:gd name="connsiteY0-52" fmla="*/ 0 h 4943765"/>
                <a:gd name="connsiteX1-53" fmla="*/ 10518391 w 10518391"/>
                <a:gd name="connsiteY1-54" fmla="*/ 328661 h 4943765"/>
                <a:gd name="connsiteX2-55" fmla="*/ 10518391 w 10518391"/>
                <a:gd name="connsiteY2-56" fmla="*/ 4615104 h 4943765"/>
                <a:gd name="connsiteX3-57" fmla="*/ 10189730 w 10518391"/>
                <a:gd name="connsiteY3-58" fmla="*/ 4943765 h 4943765"/>
                <a:gd name="connsiteX4-59" fmla="*/ 328661 w 10518391"/>
                <a:gd name="connsiteY4-60" fmla="*/ 4943765 h 4943765"/>
                <a:gd name="connsiteX5-61" fmla="*/ 0 w 10518391"/>
                <a:gd name="connsiteY5-62" fmla="*/ 4615104 h 4943765"/>
                <a:gd name="connsiteX6-63" fmla="*/ 0 w 10518391"/>
                <a:gd name="connsiteY6-64" fmla="*/ 328661 h 4943765"/>
                <a:gd name="connsiteX7-65" fmla="*/ 328661 w 10518391"/>
                <a:gd name="connsiteY7-66" fmla="*/ 0 h 4943765"/>
                <a:gd name="connsiteX8-67" fmla="*/ 4991915 w 10518391"/>
                <a:gd name="connsiteY8-68" fmla="*/ 0 h 4943765"/>
                <a:gd name="connsiteX9-69" fmla="*/ 5167005 w 10518391"/>
                <a:gd name="connsiteY9-70" fmla="*/ 175090 h 4943765"/>
                <a:gd name="connsiteX10-71" fmla="*/ 7351405 w 10518391"/>
                <a:gd name="connsiteY10-72" fmla="*/ 175090 h 4943765"/>
                <a:gd name="connsiteX0-73" fmla="*/ 10189730 w 10518391"/>
                <a:gd name="connsiteY0-74" fmla="*/ 0 h 4943765"/>
                <a:gd name="connsiteX1-75" fmla="*/ 10518391 w 10518391"/>
                <a:gd name="connsiteY1-76" fmla="*/ 328661 h 4943765"/>
                <a:gd name="connsiteX2-77" fmla="*/ 10518391 w 10518391"/>
                <a:gd name="connsiteY2-78" fmla="*/ 4615104 h 4943765"/>
                <a:gd name="connsiteX3-79" fmla="*/ 10189730 w 10518391"/>
                <a:gd name="connsiteY3-80" fmla="*/ 4943765 h 4943765"/>
                <a:gd name="connsiteX4-81" fmla="*/ 328661 w 10518391"/>
                <a:gd name="connsiteY4-82" fmla="*/ 4943765 h 4943765"/>
                <a:gd name="connsiteX5-83" fmla="*/ 0 w 10518391"/>
                <a:gd name="connsiteY5-84" fmla="*/ 4615104 h 4943765"/>
                <a:gd name="connsiteX6-85" fmla="*/ 0 w 10518391"/>
                <a:gd name="connsiteY6-86" fmla="*/ 328661 h 4943765"/>
                <a:gd name="connsiteX7-87" fmla="*/ 328661 w 10518391"/>
                <a:gd name="connsiteY7-88" fmla="*/ 0 h 4943765"/>
                <a:gd name="connsiteX8-89" fmla="*/ 4991915 w 10518391"/>
                <a:gd name="connsiteY8-90" fmla="*/ 0 h 4943765"/>
                <a:gd name="connsiteX9-91" fmla="*/ 5167005 w 10518391"/>
                <a:gd name="connsiteY9-92" fmla="*/ 175090 h 4943765"/>
                <a:gd name="connsiteX0-93" fmla="*/ 10189730 w 10518391"/>
                <a:gd name="connsiteY0-94" fmla="*/ 0 h 4943765"/>
                <a:gd name="connsiteX1-95" fmla="*/ 10518391 w 10518391"/>
                <a:gd name="connsiteY1-96" fmla="*/ 328661 h 4943765"/>
                <a:gd name="connsiteX2-97" fmla="*/ 10518391 w 10518391"/>
                <a:gd name="connsiteY2-98" fmla="*/ 4615104 h 4943765"/>
                <a:gd name="connsiteX3-99" fmla="*/ 10189730 w 10518391"/>
                <a:gd name="connsiteY3-100" fmla="*/ 4943765 h 4943765"/>
                <a:gd name="connsiteX4-101" fmla="*/ 328661 w 10518391"/>
                <a:gd name="connsiteY4-102" fmla="*/ 4943765 h 4943765"/>
                <a:gd name="connsiteX5-103" fmla="*/ 0 w 10518391"/>
                <a:gd name="connsiteY5-104" fmla="*/ 4615104 h 4943765"/>
                <a:gd name="connsiteX6-105" fmla="*/ 0 w 10518391"/>
                <a:gd name="connsiteY6-106" fmla="*/ 328661 h 4943765"/>
                <a:gd name="connsiteX7-107" fmla="*/ 328661 w 10518391"/>
                <a:gd name="connsiteY7-108" fmla="*/ 0 h 4943765"/>
                <a:gd name="connsiteX8-109" fmla="*/ 4991915 w 10518391"/>
                <a:gd name="connsiteY8-110" fmla="*/ 0 h 4943765"/>
                <a:gd name="connsiteX0-111" fmla="*/ 10189730 w 10518391"/>
                <a:gd name="connsiteY0-112" fmla="*/ 0 h 4943765"/>
                <a:gd name="connsiteX1-113" fmla="*/ 10518391 w 10518391"/>
                <a:gd name="connsiteY1-114" fmla="*/ 328661 h 4943765"/>
                <a:gd name="connsiteX2-115" fmla="*/ 10518391 w 10518391"/>
                <a:gd name="connsiteY2-116" fmla="*/ 4615104 h 4943765"/>
                <a:gd name="connsiteX3-117" fmla="*/ 10189730 w 10518391"/>
                <a:gd name="connsiteY3-118" fmla="*/ 4943765 h 4943765"/>
                <a:gd name="connsiteX4-119" fmla="*/ 328661 w 10518391"/>
                <a:gd name="connsiteY4-120" fmla="*/ 4943765 h 4943765"/>
                <a:gd name="connsiteX5-121" fmla="*/ 0 w 10518391"/>
                <a:gd name="connsiteY5-122" fmla="*/ 4615104 h 4943765"/>
                <a:gd name="connsiteX6-123" fmla="*/ 0 w 10518391"/>
                <a:gd name="connsiteY6-124" fmla="*/ 328661 h 4943765"/>
                <a:gd name="connsiteX7-125" fmla="*/ 328661 w 10518391"/>
                <a:gd name="connsiteY7-126" fmla="*/ 0 h 4943765"/>
                <a:gd name="connsiteX0-127" fmla="*/ 10189730 w 10518391"/>
                <a:gd name="connsiteY0-128" fmla="*/ 0 h 4943765"/>
                <a:gd name="connsiteX1-129" fmla="*/ 10518391 w 10518391"/>
                <a:gd name="connsiteY1-130" fmla="*/ 328661 h 4943765"/>
                <a:gd name="connsiteX2-131" fmla="*/ 10518391 w 10518391"/>
                <a:gd name="connsiteY2-132" fmla="*/ 4615104 h 4943765"/>
                <a:gd name="connsiteX3-133" fmla="*/ 10189730 w 10518391"/>
                <a:gd name="connsiteY3-134" fmla="*/ 4943765 h 4943765"/>
                <a:gd name="connsiteX4-135" fmla="*/ 328661 w 10518391"/>
                <a:gd name="connsiteY4-136" fmla="*/ 4943765 h 4943765"/>
                <a:gd name="connsiteX5-137" fmla="*/ 0 w 10518391"/>
                <a:gd name="connsiteY5-138" fmla="*/ 4615104 h 4943765"/>
                <a:gd name="connsiteX6-139" fmla="*/ 0 w 10518391"/>
                <a:gd name="connsiteY6-140" fmla="*/ 328661 h 4943765"/>
                <a:gd name="connsiteX0-141" fmla="*/ 10189730 w 10518391"/>
                <a:gd name="connsiteY0-142" fmla="*/ 0 h 4943765"/>
                <a:gd name="connsiteX1-143" fmla="*/ 10518391 w 10518391"/>
                <a:gd name="connsiteY1-144" fmla="*/ 328661 h 4943765"/>
                <a:gd name="connsiteX2-145" fmla="*/ 10518391 w 10518391"/>
                <a:gd name="connsiteY2-146" fmla="*/ 4615104 h 4943765"/>
                <a:gd name="connsiteX3-147" fmla="*/ 10189730 w 10518391"/>
                <a:gd name="connsiteY3-148" fmla="*/ 4943765 h 4943765"/>
                <a:gd name="connsiteX4-149" fmla="*/ 328661 w 10518391"/>
                <a:gd name="connsiteY4-150" fmla="*/ 4943765 h 4943765"/>
                <a:gd name="connsiteX5-151" fmla="*/ 0 w 10518391"/>
                <a:gd name="connsiteY5-152" fmla="*/ 4615104 h 4943765"/>
                <a:gd name="connsiteX0-153" fmla="*/ 9861069 w 10189730"/>
                <a:gd name="connsiteY0-154" fmla="*/ 0 h 4943765"/>
                <a:gd name="connsiteX1-155" fmla="*/ 10189730 w 10189730"/>
                <a:gd name="connsiteY1-156" fmla="*/ 328661 h 4943765"/>
                <a:gd name="connsiteX2-157" fmla="*/ 10189730 w 10189730"/>
                <a:gd name="connsiteY2-158" fmla="*/ 4615104 h 4943765"/>
                <a:gd name="connsiteX3-159" fmla="*/ 9861069 w 10189730"/>
                <a:gd name="connsiteY3-160" fmla="*/ 4943765 h 4943765"/>
                <a:gd name="connsiteX4-161" fmla="*/ 0 w 10189730"/>
                <a:gd name="connsiteY4-162" fmla="*/ 4943765 h 4943765"/>
                <a:gd name="connsiteX0-163" fmla="*/ 0 w 328661"/>
                <a:gd name="connsiteY0-164" fmla="*/ 0 h 4943765"/>
                <a:gd name="connsiteX1-165" fmla="*/ 328661 w 328661"/>
                <a:gd name="connsiteY1-166" fmla="*/ 328661 h 4943765"/>
                <a:gd name="connsiteX2-167" fmla="*/ 328661 w 328661"/>
                <a:gd name="connsiteY2-168" fmla="*/ 4615104 h 4943765"/>
                <a:gd name="connsiteX3-169" fmla="*/ 0 w 328661"/>
                <a:gd name="connsiteY3-170" fmla="*/ 4943765 h 4943765"/>
                <a:gd name="connsiteX0-171" fmla="*/ 328661 w 328661"/>
                <a:gd name="connsiteY0-172" fmla="*/ 0 h 4615104"/>
                <a:gd name="connsiteX1-173" fmla="*/ 328661 w 328661"/>
                <a:gd name="connsiteY1-174" fmla="*/ 4286443 h 4615104"/>
                <a:gd name="connsiteX2-175" fmla="*/ 0 w 328661"/>
                <a:gd name="connsiteY2-176" fmla="*/ 4615104 h 4615104"/>
                <a:gd name="connsiteX0-177" fmla="*/ 321041 w 328661"/>
                <a:gd name="connsiteY0-178" fmla="*/ 0 h 904164"/>
                <a:gd name="connsiteX1-179" fmla="*/ 328661 w 328661"/>
                <a:gd name="connsiteY1-180" fmla="*/ 575503 h 904164"/>
                <a:gd name="connsiteX2-181" fmla="*/ 0 w 328661"/>
                <a:gd name="connsiteY2-182" fmla="*/ 904164 h 9041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8661" h="904164">
                  <a:moveTo>
                    <a:pt x="321041" y="0"/>
                  </a:moveTo>
                  <a:lnTo>
                    <a:pt x="328661" y="575503"/>
                  </a:lnTo>
                  <a:cubicBezTo>
                    <a:pt x="328661" y="757017"/>
                    <a:pt x="181514" y="904164"/>
                    <a:pt x="0" y="904164"/>
                  </a:cubicBezTo>
                </a:path>
              </a:pathLst>
            </a:custGeom>
            <a:noFill/>
            <a:ln w="139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6"/>
              </p:custDataLst>
            </p:nvPr>
          </p:nvCxnSpPr>
          <p:spPr>
            <a:xfrm>
              <a:off x="5866" y="12807"/>
              <a:ext cx="1327" cy="0"/>
            </a:xfrm>
            <a:prstGeom prst="line">
              <a:avLst/>
            </a:prstGeom>
            <a:ln w="139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7"/>
              </p:custDataLst>
            </p:nvPr>
          </p:nvCxnSpPr>
          <p:spPr>
            <a:xfrm>
              <a:off x="9495" y="6024"/>
              <a:ext cx="2870" cy="0"/>
            </a:xfrm>
            <a:prstGeom prst="line">
              <a:avLst/>
            </a:prstGeom>
            <a:ln w="22225">
              <a:solidFill>
                <a:schemeClr val="accent1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27810" y="4501515"/>
            <a:ext cx="5715000" cy="1303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Title &amp; Abstract</a:t>
            </a: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      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汇报人：李文俊</a:t>
            </a: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itle 3"/>
          <p:cNvSpPr txBox="1"/>
          <p:nvPr>
            <p:custDataLst>
              <p:tags r:id="rId3"/>
            </p:custDataLst>
          </p:nvPr>
        </p:nvSpPr>
        <p:spPr>
          <a:xfrm>
            <a:off x="434340" y="3181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</a:p>
        </p:txBody>
      </p:sp>
      <p:sp>
        <p:nvSpPr>
          <p:cNvPr id="3" name="Title 1"/>
          <p:cNvSpPr txBox="1"/>
          <p:nvPr>
            <p:custDataLst>
              <p:tags r:id="rId4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sp>
        <p:nvSpPr>
          <p:cNvPr id="2" name="Title 3"/>
          <p:cNvSpPr txBox="1"/>
          <p:nvPr>
            <p:custDataLst>
              <p:tags r:id="rId5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6" name="Title 3"/>
          <p:cNvSpPr txBox="1"/>
          <p:nvPr>
            <p:custDataLst>
              <p:tags r:id="rId6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itle 3"/>
          <p:cNvSpPr txBox="1"/>
          <p:nvPr>
            <p:custDataLst>
              <p:tags r:id="rId7"/>
            </p:custDataLst>
          </p:nvPr>
        </p:nvSpPr>
        <p:spPr>
          <a:xfrm>
            <a:off x="434340" y="381635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chemeClr val="bg2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0ABDD2DD-EC17-092E-3008-8B05E67C8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555980"/>
            <a:ext cx="7554379" cy="3162741"/>
          </a:xfr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D159BED-0F70-F099-299E-50EEF0EB2E06}"/>
              </a:ext>
            </a:extLst>
          </p:cNvPr>
          <p:cNvSpPr txBox="1"/>
          <p:nvPr/>
        </p:nvSpPr>
        <p:spPr>
          <a:xfrm>
            <a:off x="8706107" y="1163274"/>
            <a:ext cx="3409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Emotions</a:t>
            </a:r>
            <a:endParaRPr lang="zh-CN" altLang="en-US" sz="5400" b="1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0AB11D2-2DF3-F3B7-76B1-C39AC1B53600}"/>
              </a:ext>
            </a:extLst>
          </p:cNvPr>
          <p:cNvCxnSpPr>
            <a:cxnSpLocks/>
          </p:cNvCxnSpPr>
          <p:nvPr/>
        </p:nvCxnSpPr>
        <p:spPr>
          <a:xfrm flipH="1">
            <a:off x="10410825" y="2020455"/>
            <a:ext cx="887290" cy="1256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38ACB35-D409-83CD-1EDF-63839573674E}"/>
              </a:ext>
            </a:extLst>
          </p:cNvPr>
          <p:cNvSpPr txBox="1"/>
          <p:nvPr/>
        </p:nvSpPr>
        <p:spPr>
          <a:xfrm>
            <a:off x="8039099" y="3236178"/>
            <a:ext cx="6916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Automatic emotion recognition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30B0494-0CB2-B969-192E-52CDB255F833}"/>
              </a:ext>
            </a:extLst>
          </p:cNvPr>
          <p:cNvCxnSpPr>
            <a:cxnSpLocks/>
          </p:cNvCxnSpPr>
          <p:nvPr/>
        </p:nvCxnSpPr>
        <p:spPr>
          <a:xfrm flipV="1">
            <a:off x="6928338" y="1908746"/>
            <a:ext cx="1812682" cy="482762"/>
          </a:xfrm>
          <a:prstGeom prst="line">
            <a:avLst/>
          </a:prstGeom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AB5CDF8-B515-5672-7F2F-29EE80342941}"/>
              </a:ext>
            </a:extLst>
          </p:cNvPr>
          <p:cNvSpPr txBox="1"/>
          <p:nvPr/>
        </p:nvSpPr>
        <p:spPr>
          <a:xfrm>
            <a:off x="738554" y="5223799"/>
            <a:ext cx="417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importance of… , </a:t>
            </a:r>
          </a:p>
          <a:p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has</a:t>
            </a:r>
            <a:r>
              <a:rPr lang="zh-CN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</a:t>
            </a:r>
            <a:r>
              <a:rPr lang="zh-CN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attention.</a:t>
            </a:r>
            <a:endParaRPr lang="zh-CN" altLang="en-US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76DD88-E3C3-BA8E-0E9F-697B88FE373D}"/>
              </a:ext>
            </a:extLst>
          </p:cNvPr>
          <p:cNvSpPr txBox="1"/>
          <p:nvPr/>
        </p:nvSpPr>
        <p:spPr>
          <a:xfrm>
            <a:off x="5810249" y="5281179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Affective </a:t>
            </a:r>
            <a:r>
              <a:rPr lang="zh-CN" altLang="en-US" dirty="0">
                <a:solidFill>
                  <a:srgbClr val="0070C0"/>
                </a:solidFill>
              </a:rPr>
              <a:t>情感的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同义词</a:t>
            </a:r>
            <a:r>
              <a:rPr lang="en-US" altLang="zh-CN" dirty="0">
                <a:solidFill>
                  <a:srgbClr val="0070C0"/>
                </a:solidFill>
              </a:rPr>
              <a:t>Emotional</a:t>
            </a:r>
            <a:br>
              <a:rPr lang="en-US" altLang="zh-CN" dirty="0">
                <a:solidFill>
                  <a:srgbClr val="0070C0"/>
                </a:solidFill>
              </a:rPr>
            </a:br>
            <a:r>
              <a:rPr lang="en-US" altLang="zh-CN" dirty="0">
                <a:solidFill>
                  <a:srgbClr val="0070C0"/>
                </a:solidFill>
              </a:rPr>
              <a:t>Affective</a:t>
            </a:r>
            <a:r>
              <a:rPr lang="zh-CN" altLang="en-US" dirty="0">
                <a:solidFill>
                  <a:srgbClr val="0070C0"/>
                </a:solidFill>
              </a:rPr>
              <a:t>更常用于学术研究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1F50A1C-8706-79D6-6256-AAD8C317EEC9}"/>
              </a:ext>
            </a:extLst>
          </p:cNvPr>
          <p:cNvCxnSpPr>
            <a:cxnSpLocks/>
          </p:cNvCxnSpPr>
          <p:nvPr/>
        </p:nvCxnSpPr>
        <p:spPr>
          <a:xfrm>
            <a:off x="8933975" y="2047511"/>
            <a:ext cx="848200" cy="1229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2E18DDF-5E05-3BD7-5758-D386D4BAFD8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5127" y="127931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Hook</a:t>
            </a:r>
          </a:p>
        </p:txBody>
      </p:sp>
    </p:spTree>
    <p:extLst>
      <p:ext uri="{BB962C8B-B14F-4D97-AF65-F5344CB8AC3E}">
        <p14:creationId xmlns:p14="http://schemas.microsoft.com/office/powerpoint/2010/main" val="51015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A29B55D-C37E-B1A5-2847-392B6A13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79" y="1514004"/>
            <a:ext cx="5607200" cy="3127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B5F1121-CABD-B716-6173-E7797A12228A}"/>
                  </a:ext>
                </a:extLst>
              </p14:cNvPr>
              <p14:cNvContentPartPr/>
              <p14:nvPr/>
            </p14:nvContentPartPr>
            <p14:xfrm>
              <a:off x="1949210" y="1650780"/>
              <a:ext cx="392760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B5F1121-CABD-B716-6173-E7797A1222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5210" y="1542780"/>
                <a:ext cx="40352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2264CD5-6C73-113E-D483-FE25BAD0A580}"/>
              </a:ext>
            </a:extLst>
          </p:cNvPr>
          <p:cNvSpPr txBox="1"/>
          <p:nvPr/>
        </p:nvSpPr>
        <p:spPr>
          <a:xfrm>
            <a:off x="6496050" y="1466114"/>
            <a:ext cx="279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介绍目前研究重点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E8347B-659D-4441-B12A-49010700C5F8}"/>
              </a:ext>
            </a:extLst>
          </p:cNvPr>
          <p:cNvSpPr txBox="1"/>
          <p:nvPr/>
        </p:nvSpPr>
        <p:spPr>
          <a:xfrm>
            <a:off x="6639674" y="4791721"/>
            <a:ext cx="210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verbal </a:t>
            </a:r>
            <a:r>
              <a:rPr lang="zh-CN" altLang="en-US" dirty="0">
                <a:solidFill>
                  <a:srgbClr val="0070C0"/>
                </a:solidFill>
              </a:rPr>
              <a:t>言语的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sneer </a:t>
            </a:r>
            <a:r>
              <a:rPr lang="zh-CN" altLang="en-US" dirty="0">
                <a:solidFill>
                  <a:srgbClr val="0070C0"/>
                </a:solidFill>
              </a:rPr>
              <a:t>嘲笑</a:t>
            </a:r>
            <a:br>
              <a:rPr lang="en-US" altLang="zh-CN" dirty="0">
                <a:solidFill>
                  <a:srgbClr val="0070C0"/>
                </a:solidFill>
              </a:rPr>
            </a:br>
            <a:r>
              <a:rPr lang="en-US" altLang="zh-CN" dirty="0">
                <a:solidFill>
                  <a:srgbClr val="0070C0"/>
                </a:solidFill>
              </a:rPr>
              <a:t>mock </a:t>
            </a:r>
            <a:r>
              <a:rPr lang="zh-CN" altLang="en-US" dirty="0">
                <a:solidFill>
                  <a:srgbClr val="0070C0"/>
                </a:solidFill>
              </a:rPr>
              <a:t>模仿</a:t>
            </a:r>
            <a:br>
              <a:rPr lang="en-US" altLang="zh-CN" dirty="0">
                <a:solidFill>
                  <a:srgbClr val="0070C0"/>
                </a:solidFill>
              </a:rPr>
            </a:br>
            <a:r>
              <a:rPr lang="en-US" altLang="zh-CN" dirty="0">
                <a:solidFill>
                  <a:srgbClr val="0070C0"/>
                </a:solidFill>
              </a:rPr>
              <a:t>make a face </a:t>
            </a:r>
            <a:r>
              <a:rPr lang="zh-CN" altLang="en-US" dirty="0">
                <a:solidFill>
                  <a:srgbClr val="0070C0"/>
                </a:solidFill>
              </a:rPr>
              <a:t>做鬼脸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F0C30277-6CBB-8018-3462-AEDCE778A1BD}"/>
                  </a:ext>
                </a:extLst>
              </p14:cNvPr>
              <p14:cNvContentPartPr/>
              <p14:nvPr/>
            </p14:nvContentPartPr>
            <p14:xfrm>
              <a:off x="4552730" y="2539620"/>
              <a:ext cx="146160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F0C30277-6CBB-8018-3462-AEDCE778A1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8730" y="2431980"/>
                <a:ext cx="1569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B04CEDEA-2F4E-2208-F6A5-57E32F63C62B}"/>
                  </a:ext>
                </a:extLst>
              </p14:cNvPr>
              <p14:cNvContentPartPr/>
              <p14:nvPr/>
            </p14:nvContentPartPr>
            <p14:xfrm>
              <a:off x="3397130" y="3523860"/>
              <a:ext cx="250992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B04CEDEA-2F4E-2208-F6A5-57E32F63C6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3130" y="3416220"/>
                <a:ext cx="261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F086A79-51F0-4CB4-92CA-07A47795DDB6}"/>
                  </a:ext>
                </a:extLst>
              </p14:cNvPr>
              <p14:cNvContentPartPr/>
              <p14:nvPr/>
            </p14:nvContentPartPr>
            <p14:xfrm>
              <a:off x="469970" y="3822300"/>
              <a:ext cx="1292040" cy="3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F086A79-51F0-4CB4-92CA-07A47795DD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970" y="3714660"/>
                <a:ext cx="139968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A8349E4D-4B9B-3C64-15CE-3A570B6BA77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50" r="2" b="2"/>
          <a:stretch/>
        </p:blipFill>
        <p:spPr>
          <a:xfrm>
            <a:off x="3919140" y="5048846"/>
            <a:ext cx="1785216" cy="178521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24B0E2-7DB9-E3C6-5C8F-F685273CA697}"/>
              </a:ext>
            </a:extLst>
          </p:cNvPr>
          <p:cNvSpPr txBox="1"/>
          <p:nvPr/>
        </p:nvSpPr>
        <p:spPr>
          <a:xfrm>
            <a:off x="6457421" y="3618238"/>
            <a:ext cx="279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某些情况下存在问题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CAD65A4-2D26-F6C3-01F5-8DD07F354772}"/>
              </a:ext>
            </a:extLst>
          </p:cNvPr>
          <p:cNvCxnSpPr/>
          <p:nvPr/>
        </p:nvCxnSpPr>
        <p:spPr>
          <a:xfrm flipV="1">
            <a:off x="8483840" y="1111250"/>
            <a:ext cx="520460" cy="5395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BFA09C8-10D2-9B2A-0920-A1844F987876}"/>
              </a:ext>
            </a:extLst>
          </p:cNvPr>
          <p:cNvSpPr txBox="1"/>
          <p:nvPr/>
        </p:nvSpPr>
        <p:spPr>
          <a:xfrm>
            <a:off x="9000736" y="880488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verbal cues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BCCE043-06FA-6113-286C-0D9AF8AF726B}"/>
              </a:ext>
            </a:extLst>
          </p:cNvPr>
          <p:cNvCxnSpPr>
            <a:cxnSpLocks/>
          </p:cNvCxnSpPr>
          <p:nvPr/>
        </p:nvCxnSpPr>
        <p:spPr>
          <a:xfrm>
            <a:off x="8483840" y="1759564"/>
            <a:ext cx="520460" cy="46891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0BD02A-2274-9A7E-4BE4-9685FC482D7E}"/>
              </a:ext>
            </a:extLst>
          </p:cNvPr>
          <p:cNvSpPr txBox="1"/>
          <p:nvPr/>
        </p:nvSpPr>
        <p:spPr>
          <a:xfrm>
            <a:off x="9000736" y="2051740"/>
            <a:ext cx="23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non-verbal cues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760F4336-BB77-FA21-DB30-F93FC4096713}"/>
                  </a:ext>
                </a:extLst>
              </p14:cNvPr>
              <p14:cNvContentPartPr/>
              <p14:nvPr/>
            </p14:nvContentPartPr>
            <p14:xfrm>
              <a:off x="3283010" y="3269720"/>
              <a:ext cx="2774520" cy="3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760F4336-BB77-FA21-DB30-F93FC409671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29010" y="3162080"/>
                <a:ext cx="2882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529435F7-969E-4338-B0C8-7FF0059DD2C7}"/>
                  </a:ext>
                </a:extLst>
              </p14:cNvPr>
              <p14:cNvContentPartPr/>
              <p14:nvPr/>
            </p14:nvContentPartPr>
            <p14:xfrm>
              <a:off x="526850" y="3549440"/>
              <a:ext cx="2755440" cy="36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529435F7-969E-4338-B0C8-7FF0059DD2C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210" y="3441440"/>
                <a:ext cx="28630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2CE41EE0-56AE-C563-77C0-1F0E7FDF473C}"/>
              </a:ext>
            </a:extLst>
          </p:cNvPr>
          <p:cNvSpPr txBox="1"/>
          <p:nvPr/>
        </p:nvSpPr>
        <p:spPr>
          <a:xfrm>
            <a:off x="6418792" y="2634509"/>
            <a:ext cx="287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大量可用数据和应用程序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B2C953B-5C95-9C44-CF44-920370569BD8}"/>
              </a:ext>
            </a:extLst>
          </p:cNvPr>
          <p:cNvCxnSpPr/>
          <p:nvPr/>
        </p:nvCxnSpPr>
        <p:spPr>
          <a:xfrm flipV="1">
            <a:off x="7639050" y="1887598"/>
            <a:ext cx="0" cy="681768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DBDDE89F-950A-AE28-EA4B-FBE114FF98E9}"/>
              </a:ext>
            </a:extLst>
          </p:cNvPr>
          <p:cNvSpPr/>
          <p:nvPr/>
        </p:nvSpPr>
        <p:spPr>
          <a:xfrm>
            <a:off x="6965950" y="2634509"/>
            <a:ext cx="4699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D80CD9FD-43B6-A676-D847-B7F51933A0E3}"/>
              </a:ext>
            </a:extLst>
          </p:cNvPr>
          <p:cNvSpPr/>
          <p:nvPr/>
        </p:nvSpPr>
        <p:spPr>
          <a:xfrm>
            <a:off x="7032625" y="3153227"/>
            <a:ext cx="336550" cy="271869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穿着蓝色衣服的男孩&#10;&#10;描述已自动生成">
            <a:extLst>
              <a:ext uri="{FF2B5EF4-FFF2-40B4-BE49-F238E27FC236}">
                <a16:creationId xmlns:a16="http://schemas.microsoft.com/office/drawing/2014/main" id="{2A8AEE52-BA8A-D055-BB22-C95FC7D0800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4" y="5196173"/>
            <a:ext cx="1450088" cy="15917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24970CA-16C2-3D33-FDCB-8B68ACD49EC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5127" y="127931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Hook</a:t>
            </a:r>
          </a:p>
        </p:txBody>
      </p:sp>
    </p:spTree>
    <p:extLst>
      <p:ext uri="{BB962C8B-B14F-4D97-AF65-F5344CB8AC3E}">
        <p14:creationId xmlns:p14="http://schemas.microsoft.com/office/powerpoint/2010/main" val="70161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AD2BCEE-B8AC-BB1D-8719-DB8084C7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00" y="908050"/>
            <a:ext cx="5808200" cy="39767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A7BE75-0D3C-518D-0D96-664925590E35}"/>
              </a:ext>
            </a:extLst>
          </p:cNvPr>
          <p:cNvSpPr txBox="1"/>
          <p:nvPr/>
        </p:nvSpPr>
        <p:spPr>
          <a:xfrm>
            <a:off x="7113725" y="1011938"/>
            <a:ext cx="6219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Automatic emotion recognition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6F88671-6787-A2C0-095D-38974EE50BDE}"/>
              </a:ext>
            </a:extLst>
          </p:cNvPr>
          <p:cNvCxnSpPr>
            <a:cxnSpLocks/>
          </p:cNvCxnSpPr>
          <p:nvPr/>
        </p:nvCxnSpPr>
        <p:spPr>
          <a:xfrm>
            <a:off x="7973253" y="1459995"/>
            <a:ext cx="0" cy="998283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2FF1DCC-56DB-E07F-8C38-4F40E4130517}"/>
              </a:ext>
            </a:extLst>
          </p:cNvPr>
          <p:cNvCxnSpPr>
            <a:cxnSpLocks/>
          </p:cNvCxnSpPr>
          <p:nvPr/>
        </p:nvCxnSpPr>
        <p:spPr>
          <a:xfrm flipH="1">
            <a:off x="10468802" y="1459995"/>
            <a:ext cx="1" cy="932945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233C98C-020F-78B3-AF59-71EC8C597D82}"/>
              </a:ext>
            </a:extLst>
          </p:cNvPr>
          <p:cNvSpPr txBox="1"/>
          <p:nvPr/>
        </p:nvSpPr>
        <p:spPr>
          <a:xfrm>
            <a:off x="7355449" y="2392940"/>
            <a:ext cx="4586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Posture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ABC6A4-67F3-04C0-F5E9-FBEF9F435315}"/>
              </a:ext>
            </a:extLst>
          </p:cNvPr>
          <p:cNvCxnSpPr>
            <a:cxnSpLocks/>
          </p:cNvCxnSpPr>
          <p:nvPr/>
        </p:nvCxnSpPr>
        <p:spPr>
          <a:xfrm flipH="1">
            <a:off x="9249603" y="2896443"/>
            <a:ext cx="1034084" cy="68951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F1511DF-541A-02B8-434C-80F31290CCA0}"/>
              </a:ext>
            </a:extLst>
          </p:cNvPr>
          <p:cNvSpPr txBox="1"/>
          <p:nvPr/>
        </p:nvSpPr>
        <p:spPr>
          <a:xfrm>
            <a:off x="6516853" y="4829086"/>
            <a:ext cx="4586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Collapsed  adj.</a:t>
            </a:r>
            <a:r>
              <a:rPr lang="zh-CN" altLang="en-US" dirty="0">
                <a:solidFill>
                  <a:srgbClr val="0070C0"/>
                </a:solidFill>
              </a:rPr>
              <a:t>收缩的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arousal n.</a:t>
            </a:r>
            <a:r>
              <a:rPr lang="zh-CN" altLang="en-US" dirty="0">
                <a:solidFill>
                  <a:srgbClr val="0070C0"/>
                </a:solidFill>
              </a:rPr>
              <a:t>唤醒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High arousal</a:t>
            </a:r>
            <a:r>
              <a:rPr lang="zh-CN" altLang="en-US" dirty="0">
                <a:solidFill>
                  <a:srgbClr val="0070C0"/>
                </a:solidFill>
              </a:rPr>
              <a:t>（高唤起）指的是一种生理和心理状态，表示个体的身体和心理激活程度较高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5F37993-ED8D-4672-9E5A-41953782C7B4}"/>
              </a:ext>
            </a:extLst>
          </p:cNvPr>
          <p:cNvSpPr txBox="1"/>
          <p:nvPr/>
        </p:nvSpPr>
        <p:spPr>
          <a:xfrm>
            <a:off x="8810236" y="3574812"/>
            <a:ext cx="6219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Gait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0A52BF8-89E1-894A-6B74-EE24CD53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30" y="5259678"/>
            <a:ext cx="1380543" cy="1380543"/>
          </a:xfrm>
          <a:prstGeom prst="rect">
            <a:avLst/>
          </a:prstGeom>
        </p:spPr>
      </p:pic>
      <p:pic>
        <p:nvPicPr>
          <p:cNvPr id="1026" name="Picture 2" descr="如此美妙的开局是什么意思_查查吧">
            <a:extLst>
              <a:ext uri="{FF2B5EF4-FFF2-40B4-BE49-F238E27FC236}">
                <a16:creationId xmlns:a16="http://schemas.microsoft.com/office/drawing/2014/main" id="{D7ADF532-0FA4-72F3-4564-2FE52BD5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0" y="5361581"/>
            <a:ext cx="1873112" cy="11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BA7409-122D-75AA-EE0A-AD4C73F30BA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2887" y="13664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Background information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7967BF9-6C30-7BF9-BA7C-37FA831FC099}"/>
                  </a:ext>
                </a:extLst>
              </p14:cNvPr>
              <p14:cNvContentPartPr/>
              <p14:nvPr/>
            </p14:nvContentPartPr>
            <p14:xfrm>
              <a:off x="5585598" y="2132948"/>
              <a:ext cx="44568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7967BF9-6C30-7BF9-BA7C-37FA831FC0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1958" y="2024948"/>
                <a:ext cx="5533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7C4ADA7-13D3-8181-F646-FEB5DBF58D62}"/>
              </a:ext>
            </a:extLst>
          </p:cNvPr>
          <p:cNvSpPr txBox="1"/>
          <p:nvPr/>
        </p:nvSpPr>
        <p:spPr>
          <a:xfrm>
            <a:off x="9249603" y="2396158"/>
            <a:ext cx="34191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Body movement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E82F179-E2BB-7719-5B99-1C7D6FB93F9A}"/>
              </a:ext>
            </a:extLst>
          </p:cNvPr>
          <p:cNvCxnSpPr>
            <a:cxnSpLocks/>
          </p:cNvCxnSpPr>
          <p:nvPr/>
        </p:nvCxnSpPr>
        <p:spPr>
          <a:xfrm>
            <a:off x="7973253" y="2869952"/>
            <a:ext cx="1130990" cy="70486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62976793-8E9F-38E3-BACF-3CA4C0AC4E0E}"/>
                  </a:ext>
                </a:extLst>
              </p14:cNvPr>
              <p14:cNvContentPartPr/>
              <p14:nvPr/>
            </p14:nvContentPartPr>
            <p14:xfrm>
              <a:off x="1345158" y="2077148"/>
              <a:ext cx="653400" cy="3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62976793-8E9F-38E3-BACF-3CA4C0AC4E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3158" y="1933148"/>
                <a:ext cx="79704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44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EEF96-8763-ECD1-F2A9-29E396ED6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E834993-43BA-EE2C-7318-A09D7C70C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14" y="1103675"/>
            <a:ext cx="4148321" cy="36628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21F448-7F31-864F-7F3D-A34D26613B84}"/>
              </a:ext>
            </a:extLst>
          </p:cNvPr>
          <p:cNvSpPr txBox="1"/>
          <p:nvPr/>
        </p:nvSpPr>
        <p:spPr>
          <a:xfrm>
            <a:off x="4631851" y="658398"/>
            <a:ext cx="329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介绍领域的方法</a:t>
            </a: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1F492668-FBD1-18B8-1517-E980258B7E32}"/>
              </a:ext>
            </a:extLst>
          </p:cNvPr>
          <p:cNvCxnSpPr/>
          <p:nvPr/>
        </p:nvCxnSpPr>
        <p:spPr>
          <a:xfrm flipV="1">
            <a:off x="2159540" y="856034"/>
            <a:ext cx="2380034" cy="171696"/>
          </a:xfrm>
          <a:prstGeom prst="bentConnector3">
            <a:avLst>
              <a:gd name="adj1" fmla="val -136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F0F39AF-68AD-2320-DBCE-43E5F21CBFD5}"/>
              </a:ext>
            </a:extLst>
          </p:cNvPr>
          <p:cNvSpPr txBox="1"/>
          <p:nvPr/>
        </p:nvSpPr>
        <p:spPr>
          <a:xfrm>
            <a:off x="5762517" y="5123377"/>
            <a:ext cx="3838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extract v. </a:t>
            </a:r>
            <a:r>
              <a:rPr lang="zh-CN" altLang="en-US" dirty="0">
                <a:solidFill>
                  <a:srgbClr val="0070C0"/>
                </a:solidFill>
              </a:rPr>
              <a:t>提取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Hand-crafted </a:t>
            </a:r>
            <a:r>
              <a:rPr lang="zh-CN" altLang="en-US" dirty="0">
                <a:solidFill>
                  <a:srgbClr val="0070C0"/>
                </a:solidFill>
              </a:rPr>
              <a:t>手工制作的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Concatenate v. </a:t>
            </a:r>
            <a:r>
              <a:rPr lang="zh-CN" altLang="en-US" dirty="0">
                <a:solidFill>
                  <a:srgbClr val="0070C0"/>
                </a:solidFill>
              </a:rPr>
              <a:t>连接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50AE66-27FA-A378-C7AE-50B59695CFE1}"/>
              </a:ext>
            </a:extLst>
          </p:cNvPr>
          <p:cNvSpPr txBox="1"/>
          <p:nvPr/>
        </p:nvSpPr>
        <p:spPr>
          <a:xfrm>
            <a:off x="4873532" y="1321179"/>
            <a:ext cx="177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771CDE9-971E-87BE-D87C-54B8BC07E83D}"/>
              </a:ext>
            </a:extLst>
          </p:cNvPr>
          <p:cNvCxnSpPr/>
          <p:nvPr/>
        </p:nvCxnSpPr>
        <p:spPr>
          <a:xfrm>
            <a:off x="5257800" y="1742364"/>
            <a:ext cx="0" cy="4840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9528C44-679F-463C-BA56-DFDFCA820EB2}"/>
              </a:ext>
            </a:extLst>
          </p:cNvPr>
          <p:cNvSpPr txBox="1"/>
          <p:nvPr/>
        </p:nvSpPr>
        <p:spPr>
          <a:xfrm>
            <a:off x="4707865" y="2250685"/>
            <a:ext cx="177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Recently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65B892-5B2F-D0AE-AA4C-D1F98DB8E948}"/>
              </a:ext>
            </a:extLst>
          </p:cNvPr>
          <p:cNvSpPr txBox="1"/>
          <p:nvPr/>
        </p:nvSpPr>
        <p:spPr>
          <a:xfrm>
            <a:off x="5043617" y="2895032"/>
            <a:ext cx="128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F5668070-A3FB-FF72-E8FD-59D83370FDFA}"/>
                  </a:ext>
                </a:extLst>
              </p14:cNvPr>
              <p14:cNvContentPartPr/>
              <p14:nvPr/>
            </p14:nvContentPartPr>
            <p14:xfrm>
              <a:off x="1066664" y="2747682"/>
              <a:ext cx="741600" cy="3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F5668070-A3FB-FF72-E8FD-59D83370FD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024" y="2640042"/>
                <a:ext cx="849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D2AAF9F4-CCA8-6715-9E8B-DC1F00C730BF}"/>
                  </a:ext>
                </a:extLst>
              </p14:cNvPr>
              <p14:cNvContentPartPr/>
              <p14:nvPr/>
            </p14:nvContentPartPr>
            <p14:xfrm>
              <a:off x="277904" y="2939922"/>
              <a:ext cx="456840" cy="3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D2AAF9F4-CCA8-6715-9E8B-DC1F00C730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264" y="2831922"/>
                <a:ext cx="5644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箭头: 右 34">
            <a:extLst>
              <a:ext uri="{FF2B5EF4-FFF2-40B4-BE49-F238E27FC236}">
                <a16:creationId xmlns:a16="http://schemas.microsoft.com/office/drawing/2014/main" id="{2F284075-6F5E-6DD5-43B3-9386BB561C8E}"/>
              </a:ext>
            </a:extLst>
          </p:cNvPr>
          <p:cNvSpPr/>
          <p:nvPr/>
        </p:nvSpPr>
        <p:spPr>
          <a:xfrm>
            <a:off x="5793527" y="1492132"/>
            <a:ext cx="535549" cy="10584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84A876-07BD-0A35-146B-0480E771F504}"/>
              </a:ext>
            </a:extLst>
          </p:cNvPr>
          <p:cNvSpPr txBox="1"/>
          <p:nvPr/>
        </p:nvSpPr>
        <p:spPr>
          <a:xfrm>
            <a:off x="6485835" y="1345499"/>
            <a:ext cx="29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Hand-crafted features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2A1EDB5-B189-B372-50CC-9142553C2C70}"/>
              </a:ext>
            </a:extLst>
          </p:cNvPr>
          <p:cNvSpPr txBox="1"/>
          <p:nvPr/>
        </p:nvSpPr>
        <p:spPr>
          <a:xfrm>
            <a:off x="6452706" y="2250685"/>
            <a:ext cx="29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features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BC99B014-B54B-E34A-9575-B4C68EA63DD7}"/>
              </a:ext>
            </a:extLst>
          </p:cNvPr>
          <p:cNvSpPr/>
          <p:nvPr/>
        </p:nvSpPr>
        <p:spPr>
          <a:xfrm>
            <a:off x="5793528" y="2382428"/>
            <a:ext cx="535549" cy="10584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79304FED-0E80-C720-A5B8-FC57D65683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61301" y="1734623"/>
            <a:ext cx="2736572" cy="1364867"/>
          </a:xfrm>
          <a:prstGeom prst="curvedConnector3">
            <a:avLst>
              <a:gd name="adj1" fmla="val -11017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A17B91E-428F-010C-DEC9-FB54AC2EAD76}"/>
              </a:ext>
            </a:extLst>
          </p:cNvPr>
          <p:cNvCxnSpPr>
            <a:cxnSpLocks/>
          </p:cNvCxnSpPr>
          <p:nvPr/>
        </p:nvCxnSpPr>
        <p:spPr>
          <a:xfrm>
            <a:off x="8037443" y="2488273"/>
            <a:ext cx="944632" cy="10014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2FD1D445-7826-B617-C47F-A827F60D4E76}"/>
                  </a:ext>
                </a:extLst>
              </p14:cNvPr>
              <p14:cNvContentPartPr/>
              <p14:nvPr/>
            </p14:nvContentPartPr>
            <p14:xfrm>
              <a:off x="3015890" y="4286030"/>
              <a:ext cx="514080" cy="36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2FD1D445-7826-B617-C47F-A827F60D4E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2250" y="4178390"/>
                <a:ext cx="6217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FBFB4C9C-36E7-4E6F-B1C7-B8B5457DF2F0}"/>
              </a:ext>
            </a:extLst>
          </p:cNvPr>
          <p:cNvSpPr txBox="1"/>
          <p:nvPr/>
        </p:nvSpPr>
        <p:spPr>
          <a:xfrm>
            <a:off x="4631851" y="3474998"/>
            <a:ext cx="38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Explain why it needs to be filled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A75EB3C1-0074-951B-6AEB-083C77095231}"/>
                  </a:ext>
                </a:extLst>
              </p14:cNvPr>
              <p14:cNvContentPartPr/>
              <p14:nvPr/>
            </p14:nvContentPartPr>
            <p14:xfrm>
              <a:off x="2123850" y="3116190"/>
              <a:ext cx="785520" cy="36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A75EB3C1-0074-951B-6AEB-083C770952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0210" y="3008190"/>
                <a:ext cx="893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4F0DD266-A907-C08D-1A41-7F8E2A0ED12F}"/>
                  </a:ext>
                </a:extLst>
              </p14:cNvPr>
              <p14:cNvContentPartPr/>
              <p14:nvPr/>
            </p14:nvContentPartPr>
            <p14:xfrm>
              <a:off x="947730" y="3292230"/>
              <a:ext cx="785520" cy="3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4F0DD266-A907-C08D-1A41-7F8E2A0ED1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3730" y="3184590"/>
                <a:ext cx="893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1C74B53A-F8E2-35CA-AAF9-4A0A0AD350AB}"/>
                  </a:ext>
                </a:extLst>
              </p14:cNvPr>
              <p14:cNvContentPartPr/>
              <p14:nvPr/>
            </p14:nvContentPartPr>
            <p14:xfrm>
              <a:off x="771330" y="3906750"/>
              <a:ext cx="1242720" cy="36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1C74B53A-F8E2-35CA-AAF9-4A0A0AD350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690" y="3798750"/>
                <a:ext cx="1350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BB0B3B03-273A-51E7-250D-DBA7C7046D93}"/>
                  </a:ext>
                </a:extLst>
              </p14:cNvPr>
              <p14:cNvContentPartPr/>
              <p14:nvPr/>
            </p14:nvContentPartPr>
            <p14:xfrm>
              <a:off x="4788426" y="3672917"/>
              <a:ext cx="3328560" cy="36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BB0B3B03-273A-51E7-250D-DBA7C7046D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34426" y="3564917"/>
                <a:ext cx="3436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59FC026F-8838-7A79-6504-05C6BFA1D8A7}"/>
                  </a:ext>
                </a:extLst>
              </p14:cNvPr>
              <p14:cNvContentPartPr/>
              <p14:nvPr/>
            </p14:nvContentPartPr>
            <p14:xfrm>
              <a:off x="1042770" y="4487790"/>
              <a:ext cx="2244960" cy="36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59FC026F-8838-7A79-6504-05C6BFA1D8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9130" y="4379790"/>
                <a:ext cx="2352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F8168046-170F-5DDC-16EB-5A31A839B80F}"/>
                  </a:ext>
                </a:extLst>
              </p14:cNvPr>
              <p14:cNvContentPartPr/>
              <p14:nvPr/>
            </p14:nvContentPartPr>
            <p14:xfrm>
              <a:off x="5100330" y="3130230"/>
              <a:ext cx="547560" cy="36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F8168046-170F-5DDC-16EB-5A31A839B8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46690" y="3022590"/>
                <a:ext cx="6552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74BCB91D-AF97-1485-82BF-6B6ECFB2192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6904" y="9313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Thesis statement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988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08931-6FF2-8B88-7C41-5F6180DAF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8EDBA3-BAB9-BFA9-199D-9D413EB9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5" y="107950"/>
            <a:ext cx="4215183" cy="4845844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E241588-183E-5E47-347C-EA61BC7AC8B7}"/>
              </a:ext>
            </a:extLst>
          </p:cNvPr>
          <p:cNvCxnSpPr/>
          <p:nvPr/>
        </p:nvCxnSpPr>
        <p:spPr>
          <a:xfrm>
            <a:off x="4546600" y="539750"/>
            <a:ext cx="104775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46CB3E0-D011-FE95-7DAB-0D6EC595C4F4}"/>
              </a:ext>
            </a:extLst>
          </p:cNvPr>
          <p:cNvSpPr txBox="1"/>
          <p:nvPr/>
        </p:nvSpPr>
        <p:spPr>
          <a:xfrm>
            <a:off x="5594350" y="35508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介绍自己的方法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EFBB6D5-61A5-1FF1-A511-3137066B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52" y="4452385"/>
            <a:ext cx="6432098" cy="20396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6FED219-9314-DE13-5479-6BDD53D01DFB}"/>
              </a:ext>
            </a:extLst>
          </p:cNvPr>
          <p:cNvSpPr txBox="1"/>
          <p:nvPr/>
        </p:nvSpPr>
        <p:spPr>
          <a:xfrm>
            <a:off x="424998" y="5018435"/>
            <a:ext cx="4121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 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新颖的</a:t>
            </a:r>
            <a:endParaRPr lang="en-US" altLang="zh-CN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fourfold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四部分的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 … from …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从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挖掘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superiority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优越性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imitate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模仿     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同时地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约束 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distill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提取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826F676A-707E-0FEE-55B9-33080302E87F}"/>
              </a:ext>
            </a:extLst>
          </p:cNvPr>
          <p:cNvSpPr/>
          <p:nvPr/>
        </p:nvSpPr>
        <p:spPr>
          <a:xfrm>
            <a:off x="7223351" y="1268545"/>
            <a:ext cx="399597" cy="291465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416543-6BAF-3D80-8F40-8E6F815089AA}"/>
              </a:ext>
            </a:extLst>
          </p:cNvPr>
          <p:cNvSpPr txBox="1"/>
          <p:nvPr/>
        </p:nvSpPr>
        <p:spPr>
          <a:xfrm>
            <a:off x="5727700" y="252286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75F047-7991-5F4B-504E-92E5D7A011EA}"/>
              </a:ext>
            </a:extLst>
          </p:cNvPr>
          <p:cNvSpPr txBox="1"/>
          <p:nvPr/>
        </p:nvSpPr>
        <p:spPr>
          <a:xfrm>
            <a:off x="7731578" y="1186081"/>
            <a:ext cx="139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BPM-GCN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2039CD-A3DB-9DAE-C820-209B9450E95D}"/>
              </a:ext>
            </a:extLst>
          </p:cNvPr>
          <p:cNvSpPr txBox="1"/>
          <p:nvPr/>
        </p:nvSpPr>
        <p:spPr>
          <a:xfrm>
            <a:off x="7731578" y="2104772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Affective constraint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24416543-6BAF-3D80-8F40-8E6F815089AA}"/>
              </a:ext>
            </a:extLst>
          </p:cNvPr>
          <p:cNvSpPr txBox="1"/>
          <p:nvPr/>
        </p:nvSpPr>
        <p:spPr>
          <a:xfrm>
            <a:off x="7731578" y="2971039"/>
            <a:ext cx="51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PM-Interacted feature fusion mechanism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24416543-6BAF-3D80-8F40-8E6F815089AA}"/>
              </a:ext>
            </a:extLst>
          </p:cNvPr>
          <p:cNvSpPr txBox="1"/>
          <p:nvPr/>
        </p:nvSpPr>
        <p:spPr>
          <a:xfrm>
            <a:off x="7731578" y="3837307"/>
            <a:ext cx="47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State-Of-The-Art (SOTA) performance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AF6DFD-1764-2E9E-0687-CB724CD6FADA}"/>
              </a:ext>
            </a:extLst>
          </p:cNvPr>
          <p:cNvSpPr txBox="1"/>
          <p:nvPr/>
        </p:nvSpPr>
        <p:spPr>
          <a:xfrm>
            <a:off x="6301207" y="5563891"/>
            <a:ext cx="64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骨架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0660FC2C-56A1-D4BC-73F2-F4F26A5AB5F8}"/>
                  </a:ext>
                </a:extLst>
              </p14:cNvPr>
              <p14:cNvContentPartPr/>
              <p14:nvPr/>
            </p14:nvContentPartPr>
            <p14:xfrm>
              <a:off x="2323970" y="2552580"/>
              <a:ext cx="2025360" cy="36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0660FC2C-56A1-D4BC-73F2-F4F26A5AB5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9970" y="2444580"/>
                <a:ext cx="2133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001A1D3E-71C1-CE48-BB08-8D0784A16734}"/>
                  </a:ext>
                </a:extLst>
              </p14:cNvPr>
              <p14:cNvContentPartPr/>
              <p14:nvPr/>
            </p14:nvContentPartPr>
            <p14:xfrm>
              <a:off x="368090" y="2711340"/>
              <a:ext cx="3987360" cy="3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001A1D3E-71C1-CE48-BB08-8D0784A167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090" y="2603340"/>
                <a:ext cx="409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1092BC5A-410E-949E-6404-C70680157BB9}"/>
                  </a:ext>
                </a:extLst>
              </p14:cNvPr>
              <p14:cNvContentPartPr/>
              <p14:nvPr/>
            </p14:nvContentPartPr>
            <p14:xfrm>
              <a:off x="3720770" y="3123900"/>
              <a:ext cx="692640" cy="36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1092BC5A-410E-949E-6404-C70680157B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67130" y="3016260"/>
                <a:ext cx="800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6F8DBBC2-1CF1-08F7-EB9D-DC0242D90507}"/>
                  </a:ext>
                </a:extLst>
              </p14:cNvPr>
              <p14:cNvContentPartPr/>
              <p14:nvPr/>
            </p14:nvContentPartPr>
            <p14:xfrm>
              <a:off x="380690" y="3308220"/>
              <a:ext cx="3981240" cy="3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6F8DBBC2-1CF1-08F7-EB9D-DC0242D905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7050" y="3200220"/>
                <a:ext cx="4088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9007BBF7-ECC7-D05F-D042-616D500C70CA}"/>
                  </a:ext>
                </a:extLst>
              </p14:cNvPr>
              <p14:cNvContentPartPr/>
              <p14:nvPr/>
            </p14:nvContentPartPr>
            <p14:xfrm>
              <a:off x="380690" y="3486060"/>
              <a:ext cx="928080" cy="3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9007BBF7-ECC7-D05F-D042-616D500C70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7050" y="3378060"/>
                <a:ext cx="1035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DF98F4C6-8E81-4707-73F4-4440008B3D4A}"/>
                  </a:ext>
                </a:extLst>
              </p14:cNvPr>
              <p14:cNvContentPartPr/>
              <p14:nvPr/>
            </p14:nvContentPartPr>
            <p14:xfrm>
              <a:off x="3695570" y="3873420"/>
              <a:ext cx="672480" cy="3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DF98F4C6-8E81-4707-73F4-4440008B3D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41570" y="3765420"/>
                <a:ext cx="780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B10A5354-46CA-9BC0-2582-A1B870A37B20}"/>
                  </a:ext>
                </a:extLst>
              </p14:cNvPr>
              <p14:cNvContentPartPr/>
              <p14:nvPr/>
            </p14:nvContentPartPr>
            <p14:xfrm>
              <a:off x="1631690" y="4070340"/>
              <a:ext cx="2394000" cy="36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B10A5354-46CA-9BC0-2582-A1B870A37B2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77690" y="3962340"/>
                <a:ext cx="25016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EC05BA2E-8595-62DB-5B7B-B6999466CB00}"/>
              </a:ext>
            </a:extLst>
          </p:cNvPr>
          <p:cNvSpPr txBox="1"/>
          <p:nvPr/>
        </p:nvSpPr>
        <p:spPr>
          <a:xfrm>
            <a:off x="4521875" y="3193672"/>
            <a:ext cx="2570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Summarize how this study  attempts to fill that gap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DFA809EC-5D89-9AC3-A737-FF566682539E}"/>
                  </a:ext>
                </a:extLst>
              </p14:cNvPr>
              <p14:cNvContentPartPr/>
              <p14:nvPr/>
            </p14:nvContentPartPr>
            <p14:xfrm>
              <a:off x="4546610" y="3378080"/>
              <a:ext cx="2476080" cy="36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DFA809EC-5D89-9AC3-A737-FF56668253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2610" y="3270080"/>
                <a:ext cx="2583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E27BF9DB-6412-A0A5-A86A-5396D1FE2794}"/>
                  </a:ext>
                </a:extLst>
              </p14:cNvPr>
              <p14:cNvContentPartPr/>
              <p14:nvPr/>
            </p14:nvContentPartPr>
            <p14:xfrm>
              <a:off x="4495490" y="3619280"/>
              <a:ext cx="2266560" cy="36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E27BF9DB-6412-A0A5-A86A-5396D1FE27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41850" y="3511640"/>
                <a:ext cx="23742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809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Title &amp; Abstract</a:t>
            </a: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itle 3"/>
          <p:cNvSpPr txBox="1"/>
          <p:nvPr>
            <p:custDataLst>
              <p:tags r:id="rId3"/>
            </p:custDataLst>
          </p:nvPr>
        </p:nvSpPr>
        <p:spPr>
          <a:xfrm>
            <a:off x="434340" y="318008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</a:p>
        </p:txBody>
      </p:sp>
      <p:sp>
        <p:nvSpPr>
          <p:cNvPr id="3" name="Title 1"/>
          <p:cNvSpPr txBox="1"/>
          <p:nvPr>
            <p:custDataLst>
              <p:tags r:id="rId4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sp>
        <p:nvSpPr>
          <p:cNvPr id="2" name="Title 3"/>
          <p:cNvSpPr txBox="1"/>
          <p:nvPr>
            <p:custDataLst>
              <p:tags r:id="rId5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>
                <a:latin typeface="+mn-ea"/>
                <a:ea typeface="+mn-ea"/>
                <a:sym typeface="+mn-ea"/>
              </a:rPr>
              <a:t>汇报人：张卫濠</a:t>
            </a:r>
            <a:endParaRPr lang="zh-CN" altLang="en-US" sz="2400" b="1" dirty="0">
              <a:latin typeface="+mn-ea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itle 3"/>
          <p:cNvSpPr txBox="1"/>
          <p:nvPr>
            <p:custDataLst>
              <p:tags r:id="rId6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itle 3"/>
          <p:cNvSpPr txBox="1"/>
          <p:nvPr>
            <p:custDataLst>
              <p:tags r:id="rId7"/>
            </p:custDataLst>
          </p:nvPr>
        </p:nvSpPr>
        <p:spPr>
          <a:xfrm>
            <a:off x="434340" y="381635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chemeClr val="bg2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 </a:t>
            </a:r>
            <a:endParaRPr lang="en-US" altLang="zh-CN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itle 3"/>
          <p:cNvSpPr txBox="1"/>
          <p:nvPr>
            <p:custDataLst>
              <p:tags r:id="rId4"/>
            </p:custDataLst>
          </p:nvPr>
        </p:nvSpPr>
        <p:spPr>
          <a:xfrm>
            <a:off x="330835" y="3926159"/>
            <a:ext cx="6158455" cy="1489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 this section, we review prior works that are related to this paper. Specifically, we group them into two categories: 1.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 </a:t>
            </a:r>
            <a:r>
              <a:rPr lang="en-US" altLang="zh-CN" sz="24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Skeleton-based Action Recognition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23587" y="4455730"/>
            <a:ext cx="3187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步态情感识别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基于骨架的动作识别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4542626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315739" y="5673509"/>
            <a:ext cx="5430868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/>
              <a:t>some researchers argue </a:t>
            </a:r>
            <a:r>
              <a:rPr lang="en-US" altLang="zh-CN" sz="2400" b="1" dirty="0">
                <a:solidFill>
                  <a:srgbClr val="FF0000"/>
                </a:solidFill>
              </a:rPr>
              <a:t>that body posture also plays an important role</a:t>
            </a:r>
            <a:r>
              <a:rPr lang="en-US" altLang="zh-CN" sz="2400" b="1" dirty="0"/>
              <a:t> in human feeling expression For example, experiments in show that participants can recognize </a:t>
            </a:r>
            <a:r>
              <a:rPr lang="en-US" altLang="zh-CN" sz="2400" b="1" dirty="0">
                <a:solidFill>
                  <a:srgbClr val="FF0000"/>
                </a:solidFill>
              </a:rPr>
              <a:t>basic emotions with high accuracy from point-light arm </a:t>
            </a:r>
            <a:r>
              <a:rPr lang="en-US" altLang="zh-CN" sz="2400" b="1" dirty="0"/>
              <a:t>movements of two actors who are instructed to perform drinking and knocking movements with ten different affects.</a:t>
            </a:r>
            <a:endParaRPr lang="en-US" sz="24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26519" y="2082364"/>
            <a:ext cx="55657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find that people with </a:t>
            </a:r>
            <a:r>
              <a:rPr lang="en-US" altLang="zh-CN" sz="2400" b="1" dirty="0">
                <a:solidFill>
                  <a:srgbClr val="FF0000"/>
                </a:solidFill>
              </a:rPr>
              <a:t>joy </a:t>
            </a:r>
            <a:r>
              <a:rPr lang="en-US" altLang="zh-CN" sz="2400" b="1" dirty="0"/>
              <a:t>tend to open forearms while they will tighten their bodies to be </a:t>
            </a:r>
            <a:r>
              <a:rPr lang="en-US" altLang="zh-CN" sz="2400" b="1" dirty="0">
                <a:solidFill>
                  <a:srgbClr val="FF0000"/>
                </a:solidFill>
              </a:rPr>
              <a:t>self-protective</a:t>
            </a:r>
            <a:r>
              <a:rPr lang="en-US" altLang="zh-CN" sz="2400" b="1" dirty="0"/>
              <a:t> when they are frightened.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4281805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Authors &amp; Abstract</a:t>
            </a: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  </a:t>
            </a: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itle 3"/>
          <p:cNvSpPr txBox="1"/>
          <p:nvPr>
            <p:custDataLst>
              <p:tags r:id="rId3"/>
            </p:custDataLst>
          </p:nvPr>
        </p:nvSpPr>
        <p:spPr>
          <a:xfrm>
            <a:off x="434340" y="3181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</a:p>
        </p:txBody>
      </p:sp>
      <p:sp>
        <p:nvSpPr>
          <p:cNvPr id="3" name="Title 1"/>
          <p:cNvSpPr txBox="1"/>
          <p:nvPr>
            <p:custDataLst>
              <p:tags r:id="rId4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sp>
        <p:nvSpPr>
          <p:cNvPr id="2" name="Title 3"/>
          <p:cNvSpPr txBox="1"/>
          <p:nvPr>
            <p:custDataLst>
              <p:tags r:id="rId5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itle 3"/>
          <p:cNvSpPr txBox="1"/>
          <p:nvPr>
            <p:custDataLst>
              <p:tags r:id="rId6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itle 3"/>
          <p:cNvSpPr txBox="1"/>
          <p:nvPr>
            <p:custDataLst>
              <p:tags r:id="rId7"/>
            </p:custDataLst>
          </p:nvPr>
        </p:nvSpPr>
        <p:spPr>
          <a:xfrm>
            <a:off x="434340" y="381635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    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4532794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 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330835" y="5316353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>
                <a:solidFill>
                  <a:srgbClr val="FF0000"/>
                </a:solidFill>
              </a:rPr>
              <a:t>walk</a:t>
            </a:r>
            <a:r>
              <a:rPr lang="en-US" altLang="zh-CN" sz="2400" b="1" dirty="0"/>
              <a:t> while experiencing </a:t>
            </a:r>
            <a:r>
              <a:rPr lang="en-US" altLang="zh-CN" sz="2400" b="1" dirty="0">
                <a:solidFill>
                  <a:srgbClr val="FF0000"/>
                </a:solidFill>
              </a:rPr>
              <a:t>five emotions (joy, contentment, anger, sadness, and neutral)</a:t>
            </a:r>
            <a:r>
              <a:rPr lang="en-US" altLang="zh-CN" sz="2400" b="1" dirty="0"/>
              <a:t>, and the experiments indicate that the fastest walking velocity is for </a:t>
            </a:r>
            <a:r>
              <a:rPr lang="en-US" altLang="zh-CN" sz="2400" b="1" dirty="0">
                <a:solidFill>
                  <a:srgbClr val="FF0000"/>
                </a:solidFill>
              </a:rPr>
              <a:t>joy</a:t>
            </a:r>
            <a:r>
              <a:rPr lang="en-US" altLang="zh-CN" sz="2400" b="1" dirty="0"/>
              <a:t> and </a:t>
            </a:r>
            <a:r>
              <a:rPr lang="en-US" altLang="zh-CN" sz="2400" b="1" dirty="0">
                <a:solidFill>
                  <a:srgbClr val="FF0000"/>
                </a:solidFill>
              </a:rPr>
              <a:t>anger</a:t>
            </a:r>
            <a:r>
              <a:rPr lang="en-US" altLang="zh-CN" sz="2400" b="1" dirty="0"/>
              <a:t>, and the slowest is for </a:t>
            </a:r>
            <a:r>
              <a:rPr lang="en-US" altLang="zh-CN" sz="2400" b="1" dirty="0">
                <a:solidFill>
                  <a:srgbClr val="FF0000"/>
                </a:solidFill>
              </a:rPr>
              <a:t>sadness</a:t>
            </a:r>
            <a:r>
              <a:rPr lang="en-US" altLang="zh-CN" sz="2400" b="1" dirty="0"/>
              <a:t>. Besides, when participants are in </a:t>
            </a:r>
            <a:r>
              <a:rPr lang="en-US" altLang="zh-CN" sz="2400" b="1" dirty="0">
                <a:solidFill>
                  <a:srgbClr val="FF0000"/>
                </a:solidFill>
              </a:rPr>
              <a:t>sadness</a:t>
            </a:r>
            <a:r>
              <a:rPr lang="en-US" altLang="zh-CN" sz="2400" b="1" dirty="0"/>
              <a:t>, they flex the neck and thoracic, but they extend the trunk or depress the shoulder when they are </a:t>
            </a:r>
            <a:r>
              <a:rPr lang="en-US" altLang="zh-CN" sz="2400" b="1" dirty="0">
                <a:solidFill>
                  <a:srgbClr val="FF0000"/>
                </a:solidFill>
              </a:rPr>
              <a:t>joyful</a:t>
            </a:r>
            <a:r>
              <a:rPr lang="en-US" altLang="zh-CN" sz="2400" b="1" dirty="0"/>
              <a:t>.</a:t>
            </a:r>
            <a:endParaRPr lang="en-US" sz="24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4758936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330835" y="5316353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b="1" dirty="0">
                <a:solidFill>
                  <a:srgbClr val="FF0000"/>
                </a:solidFill>
              </a:rPr>
              <a:t>walk</a:t>
            </a:r>
            <a:r>
              <a:rPr lang="en-US" altLang="zh-CN" sz="2400" b="1" dirty="0"/>
              <a:t> while experiencing </a:t>
            </a:r>
            <a:r>
              <a:rPr lang="en-US" altLang="zh-CN" sz="2400" b="1" dirty="0">
                <a:solidFill>
                  <a:srgbClr val="FF0000"/>
                </a:solidFill>
              </a:rPr>
              <a:t>five emotions (joy, contentment, anger, sadness, and neutral)</a:t>
            </a:r>
            <a:r>
              <a:rPr lang="en-US" altLang="zh-CN" sz="2400" b="1" dirty="0"/>
              <a:t>, and the experiments indicate that the fastest walking velocity is for </a:t>
            </a:r>
            <a:r>
              <a:rPr lang="en-US" altLang="zh-CN" sz="2400" b="1" dirty="0">
                <a:solidFill>
                  <a:srgbClr val="FF0000"/>
                </a:solidFill>
              </a:rPr>
              <a:t>joy</a:t>
            </a:r>
            <a:r>
              <a:rPr lang="en-US" altLang="zh-CN" sz="2400" b="1" dirty="0"/>
              <a:t> and </a:t>
            </a:r>
            <a:r>
              <a:rPr lang="en-US" altLang="zh-CN" sz="2400" b="1" dirty="0">
                <a:solidFill>
                  <a:srgbClr val="FF0000"/>
                </a:solidFill>
              </a:rPr>
              <a:t>anger</a:t>
            </a:r>
            <a:r>
              <a:rPr lang="en-US" altLang="zh-CN" sz="2400" b="1" dirty="0"/>
              <a:t>, and the slowest is for </a:t>
            </a:r>
            <a:r>
              <a:rPr lang="en-US" altLang="zh-CN" sz="2400" b="1" dirty="0">
                <a:solidFill>
                  <a:srgbClr val="FF0000"/>
                </a:solidFill>
              </a:rPr>
              <a:t>sadness</a:t>
            </a:r>
            <a:r>
              <a:rPr lang="en-US" altLang="zh-CN" sz="2400" b="1" dirty="0"/>
              <a:t>. Besides, when participants are in </a:t>
            </a:r>
            <a:r>
              <a:rPr lang="en-US" altLang="zh-CN" sz="2400" b="1" dirty="0">
                <a:solidFill>
                  <a:srgbClr val="FF0000"/>
                </a:solidFill>
              </a:rPr>
              <a:t>sadness</a:t>
            </a:r>
            <a:r>
              <a:rPr lang="en-US" altLang="zh-CN" sz="2400" b="1" dirty="0"/>
              <a:t>, they flex the neck and thoracic, but they extend the trunk or depress the shoulder when they are </a:t>
            </a:r>
            <a:r>
              <a:rPr lang="en-US" altLang="zh-CN" sz="2400" b="1" dirty="0">
                <a:solidFill>
                  <a:srgbClr val="FF0000"/>
                </a:solidFill>
              </a:rPr>
              <a:t>joyful</a:t>
            </a:r>
            <a:r>
              <a:rPr lang="en-US" altLang="zh-CN" sz="2400" b="1" dirty="0"/>
              <a:t>.</a:t>
            </a:r>
            <a:endParaRPr lang="en-US" sz="24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89" y="1339850"/>
            <a:ext cx="4345981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179788" y="5249611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Most previous approaches are </a:t>
            </a:r>
            <a:r>
              <a:rPr lang="en-US" altLang="zh-CN" sz="2400" dirty="0">
                <a:solidFill>
                  <a:srgbClr val="FF0000"/>
                </a:solidFill>
              </a:rPr>
              <a:t>based on hand-crafted features .</a:t>
            </a:r>
            <a:r>
              <a:rPr lang="en-US" altLang="zh-CN" sz="2400" dirty="0" err="1"/>
              <a:t>Omlor</a:t>
            </a:r>
            <a:r>
              <a:rPr lang="en-US" altLang="zh-CN" sz="2400" dirty="0"/>
              <a:t> and Giese [58] develop a new </a:t>
            </a:r>
            <a:r>
              <a:rPr lang="en-US" altLang="zh-CN" sz="2400" dirty="0">
                <a:solidFill>
                  <a:srgbClr val="FF0000"/>
                </a:solidFill>
              </a:rPr>
              <a:t>non-linear source separation technique.</a:t>
            </a:r>
            <a:r>
              <a:rPr lang="en-US" altLang="zh-CN" sz="800" dirty="0"/>
              <a:t> </a:t>
            </a:r>
            <a:r>
              <a:rPr lang="en-US" altLang="zh-CN" sz="2400" dirty="0"/>
              <a:t>Venture et classify five emotions</a:t>
            </a:r>
            <a:r>
              <a:rPr lang="en-US" altLang="zh-CN" sz="2400" dirty="0">
                <a:solidFill>
                  <a:srgbClr val="FF0000"/>
                </a:solidFill>
              </a:rPr>
              <a:t> based on joint angles .</a:t>
            </a:r>
            <a:r>
              <a:rPr lang="en-US" altLang="zh-CN" sz="2400" dirty="0"/>
              <a:t>Li et perform the discrete </a:t>
            </a:r>
            <a:r>
              <a:rPr lang="en-US" altLang="zh-CN" sz="2400" dirty="0">
                <a:solidFill>
                  <a:srgbClr val="FF0000"/>
                </a:solidFill>
              </a:rPr>
              <a:t>Fourier transform and statistical methods</a:t>
            </a:r>
            <a:r>
              <a:rPr lang="en-US" altLang="zh-CN" sz="2400" dirty="0"/>
              <a:t> on gait collected from Microsoft Kinect to identify emotions.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5934" y="1926590"/>
            <a:ext cx="3608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传统方法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：大多数之前的方法都是基于手工制作的特征（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hand-crafted features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85933" y="3654026"/>
            <a:ext cx="3608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5073B"/>
                </a:solidFill>
                <a:latin typeface="-apple-system"/>
              </a:rPr>
              <a:t>其他研究方法：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使用盲源分离技术、基于关节角度的分类、使用离散傅里叶变换和统计方法，以及比较不同监督模型的性能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89" y="1339850"/>
            <a:ext cx="4493465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Gait Emotion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160123" y="6080729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researchers started to develop </a:t>
            </a:r>
            <a:r>
              <a:rPr lang="en-US" altLang="zh-CN" sz="2400" dirty="0">
                <a:solidFill>
                  <a:srgbClr val="FF0000"/>
                </a:solidFill>
              </a:rPr>
              <a:t>deep models</a:t>
            </a:r>
            <a:r>
              <a:rPr lang="en-US" altLang="zh-CN" sz="2400" dirty="0"/>
              <a:t>.</a:t>
            </a:r>
            <a:r>
              <a:rPr lang="en-US" altLang="zh-CN" sz="800" dirty="0"/>
              <a:t> </a:t>
            </a:r>
            <a:r>
              <a:rPr lang="en-US" altLang="zh-CN" sz="2400" dirty="0"/>
              <a:t>present a new dataset, called </a:t>
            </a:r>
            <a:r>
              <a:rPr lang="en-US" altLang="zh-CN" sz="2400" dirty="0">
                <a:solidFill>
                  <a:srgbClr val="FF0000"/>
                </a:solidFill>
              </a:rPr>
              <a:t>Emotion-Gait</a:t>
            </a:r>
            <a:r>
              <a:rPr lang="en-US" altLang="zh-CN" sz="2400" dirty="0"/>
              <a:t>, that contains 2,177 human gait and external synthetic gait with annotations of four emotional categories. They also propose a </a:t>
            </a:r>
            <a:r>
              <a:rPr lang="en-US" altLang="zh-CN" sz="2400" dirty="0">
                <a:solidFill>
                  <a:srgbClr val="FF0000"/>
                </a:solidFill>
              </a:rPr>
              <a:t>Spatial Temporal graph convolution-based network </a:t>
            </a:r>
            <a:r>
              <a:rPr lang="en-US" altLang="zh-CN" sz="2400" dirty="0"/>
              <a:t>for Emotion Perceiving (STEP). Narayanan et propose a </a:t>
            </a:r>
            <a:r>
              <a:rPr lang="en-US" altLang="zh-CN" sz="2400" dirty="0" err="1">
                <a:solidFill>
                  <a:srgbClr val="FF0000"/>
                </a:solidFill>
              </a:rPr>
              <a:t>multiview</a:t>
            </a:r>
            <a:r>
              <a:rPr lang="en-US" altLang="zh-CN" sz="2400" dirty="0">
                <a:solidFill>
                  <a:srgbClr val="FF0000"/>
                </a:solidFill>
              </a:rPr>
              <a:t> skeleton model </a:t>
            </a:r>
            <a:r>
              <a:rPr lang="en-US" altLang="zh-CN" sz="2400" dirty="0"/>
              <a:t>to identify emotions for socially aware robot navigation among pedestrians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5934" y="1926590"/>
            <a:ext cx="360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06380" y="2111256"/>
            <a:ext cx="3608439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新数据集与模型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：</a:t>
            </a:r>
          </a:p>
          <a:p>
            <a:pPr algn="l"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提出了一个新的数据集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Emotion-Gait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，包含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2,177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个人类步态和外部合成步态，标注了四种情感类别。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针对此数据集，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Narayanan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等人提出了一个多视角骨架模型来识别行人情感，用于社会感知的机器人导航。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STEP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模型：基于时空图卷积网络的情感感知模型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88" y="1339850"/>
            <a:ext cx="5997801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Skeleton-based Action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253407" y="5054750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330835" y="5641487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We aim to identify emotions from gait represented </a:t>
            </a:r>
            <a:r>
              <a:rPr lang="en-US" altLang="zh-CN" sz="2400" dirty="0">
                <a:solidFill>
                  <a:srgbClr val="FF0000"/>
                </a:solidFill>
              </a:rPr>
              <a:t>by 3D joint coordinates.</a:t>
            </a:r>
            <a:r>
              <a:rPr lang="en-US" altLang="zh-CN" sz="800" dirty="0">
                <a:solidFill>
                  <a:srgbClr val="FF0000"/>
                </a:solidFill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Recurrent Neural Networks (RNNs) </a:t>
            </a:r>
            <a:r>
              <a:rPr lang="en-US" altLang="zh-CN" sz="2400" dirty="0"/>
              <a:t>are widely used in skeleton-based action recognition. , which divides joints into multiple parts, feeds them to corresponding subnets, and further fuses the features extracted from subnets in a hierarchical way. </a:t>
            </a:r>
            <a:r>
              <a:rPr lang="en-US" altLang="zh-CN" sz="2400" dirty="0">
                <a:solidFill>
                  <a:srgbClr val="FF0000"/>
                </a:solidFill>
              </a:rPr>
              <a:t>CNNs</a:t>
            </a:r>
            <a:r>
              <a:rPr lang="en-US" altLang="zh-CN" sz="2400" dirty="0"/>
              <a:t> have also shown great potential for action recognition. 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97444" y="2062332"/>
            <a:ext cx="360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06380" y="2111256"/>
            <a:ext cx="3608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3D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关节坐标进行动作或情绪识别，</a:t>
            </a:r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层次递归神经网络（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RNNs</a:t>
            </a:r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将关节分为多个部分，分别输入到对应的子网中，并以层次化的方式融合从子网中提取的特征。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 Convolutional Neural Networks (CNNs)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: 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除了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RNNs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CNNs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在动作识别中也显示出巨大的潜力。</a:t>
            </a:r>
            <a:endParaRPr lang="zh-CN" altLang="en-US" b="0" i="0" dirty="0">
              <a:solidFill>
                <a:srgbClr val="05073B"/>
              </a:solidFill>
              <a:effectLst/>
              <a:latin typeface="PingFang-SC-Regular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88" y="1339850"/>
            <a:ext cx="5997801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Skeleton-based Action Recognition</a:t>
            </a:r>
            <a:endParaRPr lang="en-US" sz="2800" b="1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266701" y="4729616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3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Related work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itle 3"/>
          <p:cNvSpPr txBox="1"/>
          <p:nvPr>
            <p:custDataLst>
              <p:tags r:id="rId4"/>
            </p:custDataLst>
          </p:nvPr>
        </p:nvSpPr>
        <p:spPr>
          <a:xfrm>
            <a:off x="425123" y="4729613"/>
            <a:ext cx="6173551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Recently, skeleton-based action recognition algorithms have been dominated by </a:t>
            </a:r>
            <a:r>
              <a:rPr lang="en-US" altLang="zh-CN" sz="2400" dirty="0">
                <a:solidFill>
                  <a:srgbClr val="FF0000"/>
                </a:solidFill>
              </a:rPr>
              <a:t>Graph Convolutional Networks (GCNs). </a:t>
            </a: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Spatial-Temporal Graph Convolutional Network (ST-GCN),</a:t>
            </a:r>
            <a:r>
              <a:rPr lang="en-US" altLang="zh-CN" sz="2400" dirty="0"/>
              <a:t> propose </a:t>
            </a:r>
            <a:r>
              <a:rPr lang="en-US" altLang="zh-CN" sz="2400" dirty="0">
                <a:solidFill>
                  <a:srgbClr val="FF0000"/>
                </a:solidFill>
              </a:rPr>
              <a:t>an Actional-Structural Graph Convolutional Network (AS-GCN)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97444" y="2062332"/>
            <a:ext cx="360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06380" y="2111256"/>
            <a:ext cx="3608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Graph Convolutional Networks (GCNs)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: 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近年来，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GCNs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在基于骨架的动作识别中占据了主导地位。</a:t>
            </a:r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空间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-</a:t>
            </a:r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时间图卷积网络（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ST-GCN</a:t>
            </a:r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可以自动从关节坐标中提取空间和时间特征。</a:t>
            </a:r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动作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-</a:t>
            </a:r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结构图卷积网络（</a:t>
            </a:r>
            <a:r>
              <a:rPr lang="en-US" altLang="zh-CN" b="1" i="0" dirty="0">
                <a:solidFill>
                  <a:srgbClr val="05073B"/>
                </a:solidFill>
                <a:effectLst/>
                <a:latin typeface="-apple-system"/>
              </a:rPr>
              <a:t>AS-GCN</a:t>
            </a:r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旨在学习特定于动作的潜在依赖关系。</a:t>
            </a:r>
            <a:endParaRPr lang="zh-CN" altLang="en-US" b="0" i="0" dirty="0">
              <a:solidFill>
                <a:srgbClr val="05073B"/>
              </a:solidFill>
              <a:effectLst/>
              <a:latin typeface="PingFang-SC-Regular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Title &amp; Abstract</a:t>
            </a: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  </a:t>
            </a:r>
          </a:p>
        </p:txBody>
      </p:sp>
      <p:sp>
        <p:nvSpPr>
          <p:cNvPr id="14" name="Title 3"/>
          <p:cNvSpPr txBox="1"/>
          <p:nvPr>
            <p:custDataLst>
              <p:tags r:id="rId3"/>
            </p:custDataLst>
          </p:nvPr>
        </p:nvSpPr>
        <p:spPr>
          <a:xfrm>
            <a:off x="434340" y="3181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             </a:t>
            </a:r>
            <a:r>
              <a:rPr lang="zh-CN" altLang="en-US" sz="2800" b="1" dirty="0">
                <a:latin typeface="+mn-ea"/>
                <a:ea typeface="+mn-ea"/>
                <a:sym typeface="+mn-ea"/>
              </a:rPr>
              <a:t>汇报人：杨子烽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/>
          <p:nvPr>
            <p:custDataLst>
              <p:tags r:id="rId4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sp>
        <p:nvSpPr>
          <p:cNvPr id="2" name="Title 3"/>
          <p:cNvSpPr txBox="1"/>
          <p:nvPr>
            <p:custDataLst>
              <p:tags r:id="rId5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6" name="Title 3"/>
          <p:cNvSpPr txBox="1"/>
          <p:nvPr>
            <p:custDataLst>
              <p:tags r:id="rId6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itle 3"/>
          <p:cNvSpPr txBox="1"/>
          <p:nvPr>
            <p:custDataLst>
              <p:tags r:id="rId7"/>
            </p:custDataLst>
          </p:nvPr>
        </p:nvSpPr>
        <p:spPr>
          <a:xfrm>
            <a:off x="434340" y="381635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chemeClr val="bg2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37235" y="2213610"/>
            <a:ext cx="4435475" cy="3428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In this section, we first make a definition and present a brief overview of the proposed method in </a:t>
            </a:r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§</a:t>
            </a:r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III-A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 </a:t>
            </a:r>
          </a:p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Then, we elaborate the proposed bilateral posture and movement GCN(BPM-GCN) in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§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III-B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 including the details of the movement</a:t>
            </a:r>
          </a:p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stream and posture stream.</a:t>
            </a:r>
          </a:p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Besides, we introduce the PM Interacted feature fusion mechanism, which can effectively fuse the features from both streams, in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§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III-C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07745" y="1475105"/>
            <a:ext cx="4010660" cy="738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/>
              <a:t>III. METHODOLOGY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77890" y="2017395"/>
            <a:ext cx="4617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A. Definition and Overview</a:t>
            </a:r>
            <a:r>
              <a:rPr lang="zh-CN" altLang="en-US" sz="2000"/>
              <a:t>（定义和概述）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7890" y="2896235"/>
            <a:ext cx="4846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B. Bilateral Posture and Movement GCN</a:t>
            </a:r>
          </a:p>
          <a:p>
            <a:r>
              <a:rPr lang="zh-CN" altLang="en-US" sz="2000"/>
              <a:t>（双侧姿势和运动</a:t>
            </a:r>
            <a:r>
              <a:rPr lang="en-US" altLang="zh-CN" sz="2000"/>
              <a:t> GCN</a:t>
            </a:r>
            <a:r>
              <a:rPr lang="zh-CN" altLang="en-US" sz="2000"/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77890" y="4032885"/>
            <a:ext cx="50990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C. BPM-GCN with PM-Interacted Feature Fusion</a:t>
            </a:r>
          </a:p>
          <a:p>
            <a:r>
              <a:rPr lang="zh-CN" altLang="en-US" sz="2000"/>
              <a:t>（</a:t>
            </a:r>
            <a:r>
              <a:rPr lang="en-US" altLang="zh-CN" sz="2000"/>
              <a:t> BPM-GCN</a:t>
            </a:r>
            <a:r>
              <a:rPr lang="zh-CN" altLang="en-US" sz="2000"/>
              <a:t>与</a:t>
            </a:r>
            <a:r>
              <a:rPr lang="en-US" altLang="zh-CN" sz="2000"/>
              <a:t>PM-</a:t>
            </a:r>
            <a:r>
              <a:rPr lang="zh-CN" altLang="en-US" sz="2000"/>
              <a:t>相互作用的特征融合）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1675" y="13366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Definition and Overview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34415" y="1786890"/>
            <a:ext cx="5061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  <a:cs typeface="+mn-ea"/>
              </a:rPr>
              <a:t>定义阐述：</a:t>
            </a:r>
          </a:p>
          <a:p>
            <a:r>
              <a:rPr lang="zh-CN" altLang="en-US" sz="1200">
                <a:latin typeface="+mn-ea"/>
                <a:cs typeface="+mn-ea"/>
              </a:rPr>
              <a:t>一个基于骨骼的步态是由一系列的三维关节坐标来表示的。它可以表示为</a:t>
            </a:r>
            <a:r>
              <a:rPr lang="en-US" altLang="zh-CN" sz="1200">
                <a:latin typeface="+mn-ea"/>
                <a:cs typeface="+mn-ea"/>
              </a:rPr>
              <a:t>C</a:t>
            </a:r>
            <a:r>
              <a:rPr lang="en-US" altLang="en-US" sz="1200">
                <a:latin typeface="+mn-ea"/>
                <a:cs typeface="+mn-ea"/>
              </a:rPr>
              <a:t>×</a:t>
            </a:r>
            <a:r>
              <a:rPr lang="en-US" altLang="zh-CN" sz="1200">
                <a:latin typeface="+mn-ea"/>
                <a:cs typeface="+mn-ea"/>
              </a:rPr>
              <a:t>T</a:t>
            </a:r>
            <a:r>
              <a:rPr lang="en-US" altLang="en-US" sz="1200">
                <a:latin typeface="+mn-ea"/>
                <a:cs typeface="+mn-ea"/>
              </a:rPr>
              <a:t>×</a:t>
            </a:r>
            <a:r>
              <a:rPr lang="en-US" altLang="zh-CN" sz="1200">
                <a:latin typeface="+mn-ea"/>
                <a:cs typeface="+mn-ea"/>
              </a:rPr>
              <a:t>N</a:t>
            </a:r>
            <a:r>
              <a:rPr lang="zh-CN" altLang="en-US" sz="1200">
                <a:latin typeface="+mn-ea"/>
                <a:cs typeface="+mn-ea"/>
              </a:rPr>
              <a:t>，其中</a:t>
            </a:r>
            <a:r>
              <a:rPr lang="en-US" altLang="zh-CN" sz="1200">
                <a:latin typeface="+mn-ea"/>
                <a:cs typeface="+mn-ea"/>
              </a:rPr>
              <a:t>C</a:t>
            </a:r>
            <a:r>
              <a:rPr lang="zh-CN" altLang="en-US" sz="1200">
                <a:latin typeface="+mn-ea"/>
                <a:cs typeface="+mn-ea"/>
              </a:rPr>
              <a:t>是一个关节的属性维数（例如，如果我们用三维坐标表示每个关节，它是</a:t>
            </a:r>
            <a:r>
              <a:rPr lang="en-US" altLang="zh-CN" sz="1200">
                <a:latin typeface="+mn-ea"/>
                <a:cs typeface="+mn-ea"/>
              </a:rPr>
              <a:t>3</a:t>
            </a:r>
            <a:r>
              <a:rPr lang="zh-CN" altLang="en-US" sz="1200">
                <a:latin typeface="+mn-ea"/>
                <a:cs typeface="+mn-ea"/>
              </a:rPr>
              <a:t>）。</a:t>
            </a:r>
            <a:r>
              <a:rPr lang="en-US" altLang="zh-CN" sz="1200">
                <a:latin typeface="+mn-ea"/>
                <a:cs typeface="+mn-ea"/>
              </a:rPr>
              <a:t>T</a:t>
            </a:r>
            <a:r>
              <a:rPr lang="zh-CN" altLang="en-US" sz="1200">
                <a:latin typeface="+mn-ea"/>
                <a:cs typeface="+mn-ea"/>
              </a:rPr>
              <a:t>为时间序列的长度，</a:t>
            </a:r>
            <a:r>
              <a:rPr lang="en-US" altLang="zh-CN" sz="1200">
                <a:latin typeface="+mn-ea"/>
                <a:cs typeface="+mn-ea"/>
              </a:rPr>
              <a:t>N</a:t>
            </a:r>
            <a:r>
              <a:rPr lang="zh-CN" altLang="en-US" sz="1200">
                <a:latin typeface="+mn-ea"/>
                <a:cs typeface="+mn-ea"/>
              </a:rPr>
              <a:t>表示单个帧中的关节数。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墨迹 19"/>
              <p14:cNvContentPartPr/>
              <p14:nvPr/>
            </p14:nvContentPartPr>
            <p14:xfrm>
              <a:off x="8067040" y="2510790"/>
              <a:ext cx="635" cy="63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6"/>
            </p:blipFill>
            <p:spPr>
              <a:xfrm>
                <a:off x="8067040" y="2510790"/>
                <a:ext cx="635" cy="635"/>
              </a:xfrm>
              <a:prstGeom prst="rect"/>
            </p:spPr>
          </p:pic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9575" y="1191260"/>
            <a:ext cx="4538980" cy="52609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65" y="2847340"/>
            <a:ext cx="5182235" cy="3340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464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570" y="1464310"/>
            <a:ext cx="4250690" cy="38080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869690" y="5815330"/>
            <a:ext cx="5960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接下来，我们将简要介绍在我们的模型中使用的基本元素（即时空图卷积），然后详细介绍所提出的框架（</a:t>
            </a:r>
            <a:r>
              <a:rPr lang="en-US" altLang="zh-CN" sz="1600"/>
              <a:t>BPMGCN</a:t>
            </a:r>
            <a:r>
              <a:rPr lang="zh-CN" altLang="en-US" sz="1600"/>
              <a:t>）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35" y="1191260"/>
            <a:ext cx="7281545" cy="42227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630295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1. Authors &amp; Abstract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itle 3"/>
          <p:cNvSpPr txBox="1"/>
          <p:nvPr>
            <p:custDataLst>
              <p:tags r:id="rId3"/>
            </p:custDataLst>
          </p:nvPr>
        </p:nvSpPr>
        <p:spPr>
          <a:xfrm>
            <a:off x="434340" y="32334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</a:p>
        </p:txBody>
      </p:sp>
      <p:sp>
        <p:nvSpPr>
          <p:cNvPr id="3" name="Title 1"/>
          <p:cNvSpPr txBox="1"/>
          <p:nvPr>
            <p:custDataLst>
              <p:tags r:id="rId4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sp>
        <p:nvSpPr>
          <p:cNvPr id="2" name="Title 3"/>
          <p:cNvSpPr txBox="1"/>
          <p:nvPr>
            <p:custDataLst>
              <p:tags r:id="rId5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6" name="Title 3"/>
          <p:cNvSpPr txBox="1"/>
          <p:nvPr>
            <p:custDataLst>
              <p:tags r:id="rId6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itle 3"/>
          <p:cNvSpPr txBox="1"/>
          <p:nvPr>
            <p:custDataLst>
              <p:tags r:id="rId7"/>
            </p:custDataLst>
          </p:nvPr>
        </p:nvSpPr>
        <p:spPr>
          <a:xfrm>
            <a:off x="434340" y="3816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chemeClr val="bg2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21785" y="1463675"/>
            <a:ext cx="4805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  </a:t>
            </a:r>
            <a:r>
              <a:rPr lang="zh-CN" altLang="en-US" sz="2400" b="1"/>
              <a:t>汇报人：詹耿羽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92" y="777385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30</a:t>
            </a:fld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594995" y="344805"/>
            <a:ext cx="410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Bilateral Posture and Movement GCN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92710" y="1485900"/>
            <a:ext cx="6898005" cy="722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000000"/>
                </a:solidFill>
                <a:latin typeface="NimbusRomNo9L-Medi"/>
                <a:ea typeface="NimbusRomNo9L-Medi"/>
              </a:rPr>
              <a:t>• Posture Stream and Affective Constraint.</a:t>
            </a:r>
          </a:p>
          <a:p>
            <a:r>
              <a:rPr lang="en-US" altLang="zh-CN">
                <a:latin typeface="方正小标宋简体" panose="02000000000000000000" charset="-122"/>
                <a:ea typeface="方正小标宋简体" panose="02000000000000000000" charset="-122"/>
              </a:rPr>
              <a:t>                </a:t>
            </a:r>
            <a:r>
              <a:rPr lang="zh-CN" altLang="en-US">
                <a:latin typeface="方正小标宋简体" panose="02000000000000000000" charset="-122"/>
                <a:ea typeface="方正小标宋简体" panose="02000000000000000000" charset="-122"/>
              </a:rPr>
              <a:t>姿势流和情感约束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393565"/>
            <a:ext cx="9686925" cy="2352675"/>
          </a:xfrm>
          <a:prstGeom prst="rect">
            <a:avLst/>
          </a:prstGeom>
        </p:spPr>
      </p:pic>
      <p:sp>
        <p:nvSpPr>
          <p:cNvPr id="20" name="右箭头 19"/>
          <p:cNvSpPr/>
          <p:nvPr>
            <p:custDataLst>
              <p:tags r:id="rId1"/>
            </p:custDataLst>
          </p:nvPr>
        </p:nvSpPr>
        <p:spPr>
          <a:xfrm>
            <a:off x="3781425" y="2571750"/>
            <a:ext cx="1569085" cy="3733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004820" y="2484755"/>
            <a:ext cx="1984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汉仪颜楷简" panose="00020600040101010101" charset="-122"/>
                <a:ea typeface="汉仪颜楷简" panose="00020600040101010101" charset="-122"/>
              </a:rPr>
              <a:t>idea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095" y="1191260"/>
            <a:ext cx="6153150" cy="3133725"/>
          </a:xfrm>
          <a:prstGeom prst="rect">
            <a:avLst/>
          </a:prstGeom>
        </p:spPr>
      </p:pic>
      <p:sp>
        <p:nvSpPr>
          <p:cNvPr id="23" name="右箭头 22"/>
          <p:cNvSpPr/>
          <p:nvPr>
            <p:custDataLst>
              <p:tags r:id="rId2"/>
            </p:custDataLst>
          </p:nvPr>
        </p:nvSpPr>
        <p:spPr>
          <a:xfrm>
            <a:off x="3781425" y="3641725"/>
            <a:ext cx="1621155" cy="3829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771140" y="3573780"/>
            <a:ext cx="1169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汉仪颜楷简" panose="00020600040101010101" charset="-122"/>
                <a:ea typeface="汉仪颜楷简" panose="00020600040101010101" charset="-122"/>
              </a:rPr>
              <a:t>effect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  <p:bldP spid="23" grpId="0" bldLvl="0" animBg="1"/>
      <p:bldP spid="2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6570" y="1336358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000000"/>
                </a:solidFill>
                <a:latin typeface="NimbusRomNo9L-Medi"/>
                <a:ea typeface="NimbusRomNo9L-Medi"/>
              </a:rPr>
              <a:t>• Movement Stream.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70" y="1899920"/>
            <a:ext cx="5941695" cy="13176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075" y="1899920"/>
            <a:ext cx="5981700" cy="22383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175" y="4356100"/>
            <a:ext cx="9744075" cy="2209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1660" y="1258570"/>
            <a:ext cx="5171440" cy="50736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i="1">
                <a:solidFill>
                  <a:srgbClr val="000000"/>
                </a:solidFill>
                <a:latin typeface="NimbusRomNo9L-ReguItal"/>
                <a:ea typeface="NimbusRomNo9L-ReguItal"/>
              </a:rPr>
              <a:t>BPM-GCN with PM-Interacted Feature Fusion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1040" y="2247900"/>
            <a:ext cx="4437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BPM-GCN</a:t>
            </a:r>
            <a:r>
              <a:rPr lang="zh-CN" altLang="en-US"/>
              <a:t>与</a:t>
            </a:r>
            <a:r>
              <a:rPr lang="en-US" altLang="zh-CN"/>
              <a:t>PM-</a:t>
            </a:r>
            <a:r>
              <a:rPr lang="zh-CN" altLang="en-US"/>
              <a:t>相互作用的特征融合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790" y="1336675"/>
            <a:ext cx="5448935" cy="52133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" y="3943350"/>
            <a:ext cx="5632450" cy="20574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34255" y="17233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reason</a:t>
            </a:r>
            <a:r>
              <a:rPr lang="zh-CN" altLang="en-US" sz="2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52145" y="3353435"/>
            <a:ext cx="3126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华康行楷体 W5" panose="03000509000000000000" charset="-122"/>
              </a:rPr>
              <a:t>fuction</a:t>
            </a:r>
            <a:r>
              <a:rPr lang="zh-CN" altLang="en-US" sz="2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华康行楷体 W5" panose="03000509000000000000" charset="-122"/>
              </a:rPr>
              <a:t>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Title &amp; Abstract</a:t>
            </a: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  </a:t>
            </a:r>
          </a:p>
        </p:txBody>
      </p:sp>
      <p:sp>
        <p:nvSpPr>
          <p:cNvPr id="14" name="Title 3"/>
          <p:cNvSpPr txBox="1"/>
          <p:nvPr>
            <p:custDataLst>
              <p:tags r:id="rId3"/>
            </p:custDataLst>
          </p:nvPr>
        </p:nvSpPr>
        <p:spPr>
          <a:xfrm>
            <a:off x="434340" y="3181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</a:p>
        </p:txBody>
      </p:sp>
      <p:sp>
        <p:nvSpPr>
          <p:cNvPr id="3" name="Title 1"/>
          <p:cNvSpPr txBox="1"/>
          <p:nvPr>
            <p:custDataLst>
              <p:tags r:id="rId4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sp>
        <p:nvSpPr>
          <p:cNvPr id="2" name="Title 3"/>
          <p:cNvSpPr txBox="1"/>
          <p:nvPr>
            <p:custDataLst>
              <p:tags r:id="rId5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6" name="Title 3"/>
          <p:cNvSpPr txBox="1"/>
          <p:nvPr>
            <p:custDataLst>
              <p:tags r:id="rId6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itle 3"/>
          <p:cNvSpPr txBox="1"/>
          <p:nvPr>
            <p:custDataLst>
              <p:tags r:id="rId7"/>
            </p:custDataLst>
          </p:nvPr>
        </p:nvSpPr>
        <p:spPr>
          <a:xfrm>
            <a:off x="434340" y="381635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rgbClr val="0070C0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  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sz="2400" b="1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+mn-ea"/>
                <a:ea typeface="+mn-ea"/>
                <a:cs typeface="+mn-ea"/>
                <a:sym typeface="+mn-ea"/>
              </a:rPr>
              <a:t>汇报人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+mn-ea"/>
                <a:ea typeface="+mn-ea"/>
                <a:cs typeface="+mn-ea"/>
                <a:sym typeface="+mn-ea"/>
              </a:rPr>
              <a:t>:   </a:t>
            </a:r>
            <a:r>
              <a:rPr lang="zh-CN" altLang="en-US" sz="2400" b="1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+mn-ea"/>
                <a:ea typeface="+mn-ea"/>
                <a:cs typeface="+mn-ea"/>
                <a:sym typeface="+mn-ea"/>
              </a:rPr>
              <a:t>廖金威  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+mn-ea"/>
                <a:ea typeface="+mn-ea"/>
                <a:cs typeface="+mn-ea"/>
                <a:sym typeface="+mn-ea"/>
              </a:rPr>
              <a:t>罗毅</a:t>
            </a: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430" y="177800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-508968" y="1196895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3" y="1261232"/>
            <a:ext cx="5978937" cy="2308324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572634" y="1261232"/>
            <a:ext cx="5369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2D050"/>
                </a:solidFill>
                <a:latin typeface="Modern No. 20" panose="02070704070505020303" pitchFamily="18" charset="0"/>
                <a:ea typeface="宋体" panose="02010600030101010101" pitchFamily="2" charset="-122"/>
              </a:rPr>
              <a:t>总起：</a:t>
            </a:r>
            <a:endParaRPr lang="en-US" altLang="zh-CN" dirty="0">
              <a:solidFill>
                <a:srgbClr val="92D050"/>
              </a:solidFill>
              <a:latin typeface="Modern No. 20" panose="02070704070505020303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IV-A: </a:t>
            </a:r>
            <a:r>
              <a:rPr lang="en-US" altLang="zh-CN" dirty="0">
                <a:highlight>
                  <a:srgbClr val="FFFF00"/>
                </a:highlight>
                <a:latin typeface="Modern No. 20" panose="02070704070505020303" pitchFamily="18" charset="0"/>
                <a:ea typeface="宋体" panose="02010600030101010101" pitchFamily="2" charset="-122"/>
              </a:rPr>
              <a:t>Experiment Setup  </a:t>
            </a:r>
          </a:p>
          <a:p>
            <a:r>
              <a:rPr lang="en-US" altLang="zh-CN" b="0" dirty="0">
                <a:solidFill>
                  <a:srgbClr val="FF0000"/>
                </a:solidFill>
                <a:effectLst/>
                <a:latin typeface="Modern No. 20" panose="02070704070505020303" pitchFamily="18" charset="0"/>
                <a:ea typeface="宋体" panose="02010600030101010101" pitchFamily="2" charset="-122"/>
              </a:rPr>
              <a:t>implementation details</a:t>
            </a:r>
          </a:p>
          <a:p>
            <a:endParaRPr lang="en-US" altLang="zh-CN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IV-B: </a:t>
            </a:r>
            <a:r>
              <a:rPr lang="en-US" altLang="zh-CN" sz="180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Modern No. 20" panose="02070704070505020303" pitchFamily="18" charset="0"/>
              </a:rPr>
              <a:t>Comparison with SOTAs</a:t>
            </a:r>
          </a:p>
          <a:p>
            <a:r>
              <a:rPr lang="en-US" altLang="zh-CN" sz="1800" b="0" dirty="0">
                <a:solidFill>
                  <a:srgbClr val="FF0000"/>
                </a:solidFill>
                <a:effectLst/>
                <a:latin typeface="Modern No. 20" panose="02070704070505020303" pitchFamily="18" charset="0"/>
              </a:rPr>
              <a:t>analysis of the proposed BPM-GCN</a:t>
            </a:r>
            <a:endParaRPr lang="en-US" altLang="zh-CN" dirty="0">
              <a:solidFill>
                <a:srgbClr val="FF0000"/>
              </a:solidFill>
              <a:highlight>
                <a:srgbClr val="00FFFF"/>
              </a:highlight>
              <a:latin typeface="Modern No. 20" panose="02070704070505020303" pitchFamily="18" charset="0"/>
              <a:ea typeface="宋体" panose="02010600030101010101" pitchFamily="2" charset="-122"/>
            </a:endParaRPr>
          </a:p>
          <a:p>
            <a:endParaRPr lang="en-US" altLang="zh-CN" b="0" dirty="0">
              <a:solidFill>
                <a:srgbClr val="7030A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IV-C: </a:t>
            </a:r>
            <a:r>
              <a:rPr lang="en-US" altLang="zh-CN" sz="1800" b="0" dirty="0">
                <a:solidFill>
                  <a:srgbClr val="000000"/>
                </a:solidFill>
                <a:effectLst/>
                <a:highlight>
                  <a:srgbClr val="FF00FF"/>
                </a:highlight>
                <a:latin typeface="NimbusRomNo9L-ReguItal"/>
              </a:rPr>
              <a:t>Ablation Studies</a:t>
            </a:r>
          </a:p>
          <a:p>
            <a:r>
              <a:rPr lang="en-US" altLang="zh-CN" sz="1800" b="0" dirty="0">
                <a:solidFill>
                  <a:srgbClr val="FF0000"/>
                </a:solidFill>
                <a:effectLst/>
                <a:latin typeface="Modern No. 20" panose="02070704070505020303" pitchFamily="18" charset="0"/>
              </a:rPr>
              <a:t>ablation studies</a:t>
            </a:r>
          </a:p>
          <a:p>
            <a:endParaRPr lang="en-US" altLang="zh-CN" dirty="0">
              <a:solidFill>
                <a:srgbClr val="7030A0"/>
              </a:solidFill>
              <a:highlight>
                <a:srgbClr val="00FFFF"/>
              </a:highlight>
              <a:latin typeface="Modern No. 20" panose="02070704070505020303" pitchFamily="18" charset="0"/>
            </a:endParaRPr>
          </a:p>
          <a:p>
            <a:r>
              <a:rPr lang="en-US" altLang="zh-CN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IV-D: </a:t>
            </a:r>
            <a:r>
              <a:rPr lang="en-US" altLang="zh-CN" sz="18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NimbusRomNo9L-ReguItal"/>
              </a:rPr>
              <a:t>Discussion about the Performance Improvement </a:t>
            </a:r>
          </a:p>
          <a:p>
            <a:r>
              <a:rPr lang="en-US" altLang="zh-CN" sz="1800" b="0" dirty="0">
                <a:solidFill>
                  <a:srgbClr val="FF0000"/>
                </a:solidFill>
                <a:effectLst/>
                <a:latin typeface="Modern No. 20" panose="02070704070505020303" pitchFamily="18" charset="0"/>
              </a:rPr>
              <a:t>overall </a:t>
            </a:r>
            <a:r>
              <a:rPr lang="en-US" altLang="zh-CN" sz="1800" b="0">
                <a:solidFill>
                  <a:srgbClr val="FF0000"/>
                </a:solidFill>
                <a:effectLst/>
                <a:latin typeface="Modern No. 20" panose="02070704070505020303" pitchFamily="18" charset="0"/>
              </a:rPr>
              <a:t>performance improvement</a:t>
            </a:r>
            <a:endParaRPr lang="en-US" altLang="zh-CN" dirty="0"/>
          </a:p>
        </p:txBody>
      </p:sp>
      <p:sp>
        <p:nvSpPr>
          <p:cNvPr id="29" name="文本框 28"/>
          <p:cNvSpPr txBox="1"/>
          <p:nvPr/>
        </p:nvSpPr>
        <p:spPr>
          <a:xfrm>
            <a:off x="655476" y="3795619"/>
            <a:ext cx="5885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Connective words:</a:t>
            </a: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Regu"/>
              </a:rPr>
              <a:t>First…</a:t>
            </a: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Regu"/>
              </a:rPr>
              <a:t>Then…</a:t>
            </a: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Regu"/>
              </a:rPr>
              <a:t>Furthermore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…</a:t>
            </a: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Regu"/>
              </a:rPr>
              <a:t>Finally…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430" y="177800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accent1"/>
                </a:solidFill>
                <a:effectLst/>
                <a:latin typeface="NimbusRomNo9L-ReguItal"/>
              </a:rPr>
              <a:t>A. Experiment Setup</a:t>
            </a:r>
            <a:endParaRPr lang="zh-CN" altLang="en-US" sz="3200" b="1" dirty="0">
              <a:solidFill>
                <a:schemeClr val="accent1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-508968" y="1196895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6" y="942461"/>
            <a:ext cx="4630404" cy="57377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370595" y="988240"/>
            <a:ext cx="6302610" cy="17235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数据集介绍</a:t>
            </a:r>
            <a:r>
              <a:rPr lang="zh-CN" altLang="en-US" sz="1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Emotion-Gait</a:t>
            </a: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：包含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2,177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个真实步态和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1,000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个人造步态，涵盖四种情绪类别：快乐、悲伤、愤怒和中性。</a:t>
            </a:r>
          </a:p>
          <a:p>
            <a:pPr algn="just"/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ELMB</a:t>
            </a: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</a:t>
            </a:r>
            <a:r>
              <a:rPr lang="zh-CN" altLang="en-US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用于与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SOTA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State-of-the-Art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，即最先进的）方法进行比较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3,924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个步态，其中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1,835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个有情绪标签，由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个标注者提供。</a:t>
            </a:r>
          </a:p>
          <a:p>
            <a:pPr algn="just"/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情绪类别的比例为：快乐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58%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，悲伤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，愤怒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23%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，中性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370595" y="2840435"/>
            <a:ext cx="6378975" cy="1005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数据预处理：</a:t>
            </a:r>
            <a:endParaRPr lang="en-US" altLang="zh-CN" sz="14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lnSpc>
                <a:spcPts val="1800"/>
              </a:lnSpc>
            </a:pP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对于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1,835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个样本的子集，作者每隔五帧采样一次。</a:t>
            </a:r>
          </a:p>
          <a:p>
            <a:pPr algn="l">
              <a:lnSpc>
                <a:spcPts val="1800"/>
              </a:lnSpc>
            </a:pP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对于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342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个样本的子集，作者取每个步态的前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48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帧</a:t>
            </a:r>
            <a:r>
              <a:rPr lang="zh-CN" altLang="en-US" sz="1400" dirty="0">
                <a:solidFill>
                  <a:srgbClr val="060607"/>
                </a:solidFill>
                <a:latin typeface="-apple-system"/>
              </a:rPr>
              <a:t>，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如果这些样本的总帧数少于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48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帧，作者通过用零填充的方式将它们扩展到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48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帧。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370595" y="4040980"/>
            <a:ext cx="6044859" cy="7886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最终数据集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</a:p>
          <a:p>
            <a:pPr algn="l">
              <a:lnSpc>
                <a:spcPts val="1800"/>
              </a:lnSpc>
            </a:pP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经过上述处理后，作者最终得到了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2,177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个真实步态，每个步态包含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48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帧，用于他们的实验。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370595" y="5124322"/>
            <a:ext cx="6583854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数据集分割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  <a:endParaRPr lang="en-US" altLang="zh-CN" sz="14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根据文献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[30]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的建议，数据集被分成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9:1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的比例用于训练和测试，即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90%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用于训练，</a:t>
            </a:r>
            <a:endParaRPr lang="en-US" altLang="zh-CN" sz="14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10%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用于测试。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noProof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112" y="181414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accent1"/>
                </a:solidFill>
                <a:effectLst/>
                <a:latin typeface="NimbusRomNo9L-ReguItal"/>
              </a:rPr>
              <a:t>A. Experiment Setup</a:t>
            </a:r>
            <a:endParaRPr lang="zh-CN" altLang="en-US" sz="3200" b="1" dirty="0">
              <a:solidFill>
                <a:schemeClr val="accent1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-508968" y="1196895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3" y="1092541"/>
            <a:ext cx="4293696" cy="23364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13" y="3373031"/>
            <a:ext cx="4293696" cy="8796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810" y="1092541"/>
            <a:ext cx="4019678" cy="521006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0113" y="4414847"/>
            <a:ext cx="4107093" cy="544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空间</a:t>
            </a:r>
            <a:r>
              <a:rPr lang="en-US" altLang="zh-CN" sz="1400" b="1" i="0" dirty="0">
                <a:solidFill>
                  <a:srgbClr val="060607"/>
                </a:solidFill>
                <a:effectLst/>
                <a:latin typeface="-apple-system"/>
              </a:rPr>
              <a:t>-</a:t>
            </a: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时间图卷积网络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：模型遵循文献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[41]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中的方法，使用空间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-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时间图卷积（</a:t>
            </a:r>
            <a:r>
              <a:rPr lang="en-US" altLang="zh-CN" sz="1400" b="0" i="0" dirty="0" err="1">
                <a:solidFill>
                  <a:srgbClr val="060607"/>
                </a:solidFill>
                <a:effectLst/>
                <a:latin typeface="-apple-system"/>
              </a:rPr>
              <a:t>STConv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）块构建网络。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0113" y="5194884"/>
            <a:ext cx="4333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姿势流</a:t>
            </a:r>
            <a:r>
              <a:rPr lang="zh-CN" altLang="en-US" sz="1400" b="1" dirty="0">
                <a:solidFill>
                  <a:srgbClr val="060607"/>
                </a:solidFill>
                <a:latin typeface="-apple-system"/>
              </a:rPr>
              <a:t>和</a:t>
            </a:r>
            <a:r>
              <a:rPr lang="zh-CN" altLang="en-US" sz="1400" b="1" i="0" dirty="0">
                <a:solidFill>
                  <a:srgbClr val="060607"/>
                </a:solidFill>
                <a:effectLst/>
                <a:latin typeface="-apple-system"/>
              </a:rPr>
              <a:t>运动流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：输入输出通道和全连接层存在差异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493488" y="959191"/>
                <a:ext cx="3611097" cy="3303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实验环境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：使用</a:t>
                </a:r>
                <a:r>
                  <a:rPr lang="en-US" altLang="zh-CN" sz="1100" b="0" i="0" dirty="0" err="1">
                    <a:solidFill>
                      <a:srgbClr val="060607"/>
                    </a:solidFill>
                    <a:effectLst/>
                    <a:latin typeface="-apple-system"/>
                  </a:rPr>
                  <a:t>PyTorch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框架在单个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GTX 1080Ti GPU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上进行实验。</a:t>
                </a: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优化器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：使用小批量随机梯度下降（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SGD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）优化模型，设置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Nesterov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动量为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0.9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以加速训练过程。</a:t>
                </a: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学习率和权重衰减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：初始学习率设为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0.01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，每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30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个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epoch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除以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10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，权重衰减设为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0.001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。</a:t>
                </a: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训练时间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：使用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32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的批量大小训练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80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个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epoch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大约需要一个小时。</a:t>
                </a: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数据增强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：为了增强训练数据，通过随机选择小的旋转和平移来添加噪声，这一方法在文献</a:t>
                </a:r>
                <a:r>
                  <a:rPr lang="en-US" altLang="zh-CN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[77]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中提出。</a:t>
                </a: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训练方式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：姿势流和运动流可以分别优化，也可以一起优化（即损失函数为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100" b="0" i="1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b="0" i="0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zh-CN" altLang="en-US" sz="1100" b="0" i="0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zh-CN" altLang="en-US" sz="1100" b="0" i="0" smtClean="0">
                        <a:solidFill>
                          <a:srgbClr val="060607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sz="1100" b="0" i="1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b="0" i="0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zh-CN" altLang="en-US" sz="1100" b="0" i="0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zh-CN" altLang="en-US" sz="1100" b="0" i="0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𝑐𝑙𝑠</m:t>
                        </m:r>
                      </m:sup>
                    </m:sSubSup>
                  </m:oMath>
                </a14:m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）。</a:t>
                </a:r>
              </a:p>
              <a:p>
                <a:pPr algn="l">
                  <a:lnSpc>
                    <a:spcPts val="1800"/>
                  </a:lnSpc>
                </a:pPr>
                <a:r>
                  <a:rPr lang="zh-CN" altLang="en-US" sz="1100" b="1" i="0" dirty="0">
                    <a:solidFill>
                      <a:srgbClr val="060607"/>
                    </a:solidFill>
                    <a:effectLst/>
                    <a:latin typeface="-apple-system"/>
                  </a:rPr>
                  <a:t>测试预测</a:t>
                </a:r>
                <a:r>
                  <a:rPr lang="zh-CN" altLang="en-US" sz="1100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：测试时，通过平均两个流的分数来进行最终预测。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488" y="959191"/>
                <a:ext cx="3611097" cy="3303853"/>
              </a:xfrm>
              <a:prstGeom prst="rect">
                <a:avLst/>
              </a:prstGeom>
              <a:blipFill rotWithShape="1">
                <a:blip r:embed="rId6"/>
                <a:stretch>
                  <a:fillRect l="-10" t="-10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8580903" y="4702441"/>
            <a:ext cx="3421129" cy="64633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承上启下段</a:t>
            </a:r>
            <a:endParaRPr lang="en-US" altLang="zh-CN" sz="1200" dirty="0"/>
          </a:p>
          <a:p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通过对比，展示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BPM-GCN</a:t>
            </a:r>
            <a:r>
              <a:rPr lang="zh-CN" altLang="en-US" sz="1200" dirty="0">
                <a:solidFill>
                  <a:srgbClr val="060607"/>
                </a:solidFill>
                <a:latin typeface="-apple-system"/>
              </a:rPr>
              <a:t>在</a:t>
            </a:r>
            <a:r>
              <a:rPr lang="zh-CN" altLang="en-US" sz="1200" b="1" i="0" dirty="0">
                <a:solidFill>
                  <a:srgbClr val="060607"/>
                </a:solidFill>
                <a:effectLst/>
                <a:latin typeface="-apple-system"/>
              </a:rPr>
              <a:t>步态情绪识别方法和</a:t>
            </a:r>
            <a:endParaRPr lang="en-US" altLang="zh-CN" sz="1200" b="1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sz="1200" b="1" i="0" dirty="0">
                <a:solidFill>
                  <a:srgbClr val="060607"/>
                </a:solidFill>
                <a:effectLst/>
                <a:latin typeface="-apple-system"/>
              </a:rPr>
              <a:t>动作识别方法上的优势</a:t>
            </a:r>
            <a:endParaRPr lang="en-US" altLang="zh-CN" sz="12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430" y="177800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ffectLst/>
                <a:latin typeface="NimbusRomNo9L-ReguItal"/>
              </a:rPr>
              <a:t>B. Comparison with SOTAs 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-508968" y="1196895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9430" y="942461"/>
            <a:ext cx="113792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• Comparison with Emotion-specific Methods.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dirty="0">
              <a:solidFill>
                <a:srgbClr val="000000"/>
              </a:solidFill>
              <a:latin typeface="CMSY10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dirty="0">
              <a:solidFill>
                <a:srgbClr val="000000"/>
              </a:solidFill>
              <a:latin typeface="CMSY10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Medi"/>
              </a:rPr>
              <a:t>Comparison with SOTA Action Recognition Methods.</a:t>
            </a:r>
          </a:p>
          <a:p>
            <a:endParaRPr lang="en-US" altLang="zh-CN" sz="1800" b="0" dirty="0">
              <a:solidFill>
                <a:srgbClr val="000000"/>
              </a:solidFill>
              <a:effectLst/>
              <a:latin typeface="NimbusRomNo9L-Medi"/>
            </a:endParaRP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NimbusRomNo9L-Medi"/>
            </a:endParaRP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NimbusRomNo9L-Medi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NimbusRomNo9L-Medi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dirty="0">
              <a:solidFill>
                <a:srgbClr val="000000"/>
              </a:solidFill>
              <a:latin typeface="CMSY1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" y="1370014"/>
            <a:ext cx="10646310" cy="25330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" y="4565736"/>
            <a:ext cx="11379207" cy="198638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430" y="177800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ffectLst/>
                <a:latin typeface="NimbusRomNo9L-ReguItal"/>
              </a:rPr>
              <a:t>B. Comparison with SOTAs 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037996" y="1372259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3098" y="1113837"/>
            <a:ext cx="110990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CMSY10"/>
              </a:rPr>
              <a:t>• 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NimbusRomNo9L-Medi"/>
              </a:rPr>
              <a:t>Improving the Performance with the PM-interacted Feature Fusion Mechanism.</a:t>
            </a: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dirty="0">
              <a:solidFill>
                <a:srgbClr val="000000"/>
              </a:solidFill>
              <a:latin typeface="NimbusRomNo9L-Medi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dirty="0">
              <a:solidFill>
                <a:srgbClr val="000000"/>
              </a:solidFill>
              <a:latin typeface="CMSY10"/>
            </a:endParaRPr>
          </a:p>
          <a:p>
            <a:endParaRPr lang="en-US" altLang="zh-CN" sz="1800" b="0" dirty="0">
              <a:solidFill>
                <a:srgbClr val="000000"/>
              </a:solidFill>
              <a:effectLst/>
              <a:latin typeface="CMSY10"/>
            </a:endParaRPr>
          </a:p>
          <a:p>
            <a:endParaRPr lang="en-US" altLang="zh-CN" dirty="0">
              <a:solidFill>
                <a:srgbClr val="000000"/>
              </a:solidFill>
              <a:latin typeface="CMSY1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31" y="1556006"/>
            <a:ext cx="9123468" cy="1978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8331" y="3882907"/>
            <a:ext cx="6603090" cy="1552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•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Difffculty</a:t>
            </a:r>
            <a:r>
              <a:rPr lang="en-US" altLang="zh-CN" sz="1400" dirty="0"/>
              <a:t> of recognizing different emotions</a:t>
            </a:r>
          </a:p>
          <a:p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实验结果显示，快乐情绪的识别准确率普遍超过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95%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，而中性情绪的识别准确率通常低于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45%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。</a:t>
            </a:r>
            <a:endParaRPr lang="en-US" altLang="zh-CN" sz="12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en-US" altLang="zh-CN" sz="1200" dirty="0"/>
              <a:t> </a:t>
            </a:r>
            <a:r>
              <a:rPr lang="zh-CN" altLang="zh-CN" sz="1200" dirty="0"/>
              <a:t>原因可能是：</a:t>
            </a:r>
          </a:p>
          <a:p>
            <a:r>
              <a:rPr lang="en-US" altLang="zh-CN" sz="1200" dirty="0"/>
              <a:t> 1. </a:t>
            </a:r>
            <a:r>
              <a:rPr lang="zh-CN" altLang="zh-CN" sz="1200" dirty="0"/>
              <a:t>数据类别不平衡（中性样本仅</a:t>
            </a:r>
            <a:r>
              <a:rPr lang="en-US" altLang="zh-CN" sz="1200" dirty="0"/>
              <a:t> 198 </a:t>
            </a:r>
            <a:r>
              <a:rPr lang="zh-CN" altLang="zh-CN" sz="1200" dirty="0"/>
              <a:t>个）</a:t>
            </a:r>
          </a:p>
          <a:p>
            <a:r>
              <a:rPr lang="en-US" altLang="zh-CN" sz="1200" dirty="0"/>
              <a:t> 2. </a:t>
            </a:r>
            <a:r>
              <a:rPr lang="zh-CN" altLang="zh-CN" sz="1200" dirty="0"/>
              <a:t>中性情感的固有难度较高（与正面或负面情感差异不明显）</a:t>
            </a:r>
            <a:endParaRPr lang="zh-CN" altLang="en-US" sz="12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lnSpc>
                <a:spcPts val="1800"/>
              </a:lnSpc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为了消除类别样本数量不平衡的影响，进行了一个实验，使得每个类别的样本数量相同。</a:t>
            </a:r>
            <a:endParaRPr lang="en-US" altLang="zh-CN" sz="12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lnSpc>
                <a:spcPts val="1800"/>
              </a:lnSpc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结果显示，悲伤情绪最容易识别，愤怒情绪的识别准确率最低。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08331" y="5477015"/>
            <a:ext cx="7376569" cy="1014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 Effect of synthetic samples</a:t>
            </a:r>
          </a:p>
          <a:p>
            <a:pPr algn="l">
              <a:lnSpc>
                <a:spcPts val="1800"/>
              </a:lnSpc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通过将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Emotion-Gait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数据集中的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1000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个合成样本纳入训练集，观察到悲伤情绪的识别准确率有所提高，而愤</a:t>
            </a:r>
            <a:endParaRPr lang="en-US" altLang="zh-CN" sz="12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lnSpc>
                <a:spcPts val="1800"/>
              </a:lnSpc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怒和中性情绪的识别准确率提高不一致。</a:t>
            </a:r>
          </a:p>
          <a:p>
            <a:pPr algn="l">
              <a:lnSpc>
                <a:spcPts val="1800"/>
              </a:lnSpc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 使用合成样本后，除了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-apple-system"/>
              </a:rPr>
              <a:t>BPM-GCN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-apple-system"/>
              </a:rPr>
              <a:t>，其他方法的快乐情绪识别准确率有所下降，整体准确率也有所下降。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/>
          <p:cNvSpPr/>
          <p:nvPr/>
        </p:nvSpPr>
        <p:spPr>
          <a:xfrm>
            <a:off x="0" y="506413"/>
            <a:ext cx="528638" cy="53498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519430" y="177800"/>
            <a:ext cx="11153775" cy="54483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ffectLst/>
                <a:latin typeface="NimbusRomNo9L-ReguItal"/>
              </a:rPr>
              <a:t>B. Comparison with SOTAs 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24816" y="72624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037996" y="1372259"/>
            <a:ext cx="4107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</a:t>
            </a:r>
            <a:endParaRPr lang="zh-CN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512" y="1226032"/>
            <a:ext cx="5842802" cy="15848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6" y="1124821"/>
            <a:ext cx="5119814" cy="29451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8638" y="4284187"/>
            <a:ext cx="7002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000"/>
              <a:tabLst>
                <a:tab pos="457200" algn="l"/>
              </a:tabLst>
            </a:pP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计算成本：</a:t>
            </a:r>
            <a:endParaRPr lang="en-US" altLang="zh-CN" sz="14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对比了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5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种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SOTA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方法的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FLOPs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（计算量）、参数数量、训练时间和推理时间。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BPM-GCN</a:t>
            </a:r>
            <a:r>
              <a:rPr lang="en-US" altLang="zh-CN" sz="1400" kern="100" dirty="0">
                <a:effectLst/>
                <a:latin typeface="Cambria Math" panose="02040503050406030204" pitchFamily="18" charset="0"/>
                <a:ea typeface="等线" panose="02010600030101010101" pitchFamily="2" charset="-122"/>
                <a:cs typeface="Cambria Math" panose="02040503050406030204" pitchFamily="18" charset="0"/>
              </a:rPr>
              <a:t>⋇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的参数增加量适中（增加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7.27M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参数），但性能提升显著（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7.22%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的准确率收益）。</a:t>
            </a:r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zh-CN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实际意义：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BPM-GCN</a:t>
            </a:r>
            <a:r>
              <a:rPr lang="en-US" altLang="zh-CN" sz="1400" dirty="0">
                <a:effectLst/>
                <a:latin typeface="Cambria Math" panose="02040503050406030204" pitchFamily="18" charset="0"/>
                <a:ea typeface="等线" panose="02010600030101010101" pitchFamily="2" charset="-122"/>
                <a:cs typeface="Cambria Math" panose="02040503050406030204" pitchFamily="18" charset="0"/>
              </a:rPr>
              <a:t>⋇</a:t>
            </a:r>
            <a:r>
              <a:rPr lang="en-US" altLang="zh-CN" sz="1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兼具较低的存储与计算成本和出色的性能，具有实际应用价值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09848" y="2993545"/>
            <a:ext cx="5216375" cy="77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BPM-GCN</a:t>
            </a:r>
            <a:r>
              <a:rPr lang="en-US" altLang="zh-CN" sz="1400" kern="100" dirty="0">
                <a:effectLst/>
                <a:latin typeface="Cambria Math" panose="02040503050406030204" pitchFamily="18" charset="0"/>
                <a:ea typeface="等线" panose="02010600030101010101" pitchFamily="2" charset="-122"/>
                <a:cs typeface="Cambria Math" panose="02040503050406030204" pitchFamily="18" charset="0"/>
              </a:rPr>
              <a:t>⋇:  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这是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BPM-GCN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的改进版本，它引入了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PM-Interacted Feature Fusion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（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-apple-system"/>
              </a:rPr>
              <a:t>PM-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-apple-system"/>
              </a:rPr>
              <a:t>交互特征融合）机制。这种机制允许姿势流和运动流之间共享特征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4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233680"/>
            <a:ext cx="8161020" cy="3108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15" y="1786890"/>
            <a:ext cx="6362065" cy="3538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3423920"/>
            <a:ext cx="6342380" cy="325247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545955" y="233680"/>
            <a:ext cx="2454275" cy="7524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Experiments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" y="1426845"/>
            <a:ext cx="5934075" cy="22155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80" y="3732530"/>
            <a:ext cx="4001770" cy="26390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785" y="4622800"/>
            <a:ext cx="4686300" cy="17335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1155" y="1429385"/>
            <a:ext cx="4030345" cy="2886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285240"/>
            <a:ext cx="5330825" cy="58674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Performance Impoevement</a:t>
            </a: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Experiments:Ablation studies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" y="1925955"/>
            <a:ext cx="5924550" cy="4124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805" y="1336675"/>
            <a:ext cx="3669030" cy="25374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805" y="3956050"/>
            <a:ext cx="3669665" cy="2707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Experiments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" y="1929765"/>
            <a:ext cx="6678930" cy="3039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510" y="1816735"/>
            <a:ext cx="4438650" cy="33293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1490" y="1339850"/>
            <a:ext cx="3380740" cy="586740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Title &amp; Abstract</a:t>
            </a:r>
          </a:p>
        </p:txBody>
      </p:sp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3"/>
          <p:cNvSpPr txBox="1"/>
          <p:nvPr>
            <p:custDataLst>
              <p:tags r:id="rId2"/>
            </p:custDataLst>
          </p:nvPr>
        </p:nvSpPr>
        <p:spPr>
          <a:xfrm>
            <a:off x="474418" y="1911467"/>
            <a:ext cx="10422181" cy="586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Introduction   </a:t>
            </a:r>
          </a:p>
        </p:txBody>
      </p:sp>
      <p:sp>
        <p:nvSpPr>
          <p:cNvPr id="14" name="Title 3"/>
          <p:cNvSpPr txBox="1"/>
          <p:nvPr>
            <p:custDataLst>
              <p:tags r:id="rId3"/>
            </p:custDataLst>
          </p:nvPr>
        </p:nvSpPr>
        <p:spPr>
          <a:xfrm>
            <a:off x="434340" y="3181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 M</a:t>
            </a:r>
            <a:r>
              <a:rPr lang="zh-CN" alt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ethod</a:t>
            </a:r>
          </a:p>
        </p:txBody>
      </p:sp>
      <p:sp>
        <p:nvSpPr>
          <p:cNvPr id="3" name="Title 1"/>
          <p:cNvSpPr txBox="1"/>
          <p:nvPr>
            <p:custDataLst>
              <p:tags r:id="rId4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  <p:sp>
        <p:nvSpPr>
          <p:cNvPr id="2" name="Title 3"/>
          <p:cNvSpPr txBox="1"/>
          <p:nvPr>
            <p:custDataLst>
              <p:tags r:id="rId5"/>
            </p:custDataLst>
          </p:nvPr>
        </p:nvSpPr>
        <p:spPr>
          <a:xfrm>
            <a:off x="472440" y="2546985"/>
            <a:ext cx="1157668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Related work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6" name="Title 3"/>
          <p:cNvSpPr txBox="1"/>
          <p:nvPr>
            <p:custDataLst>
              <p:tags r:id="rId6"/>
            </p:custDataLst>
          </p:nvPr>
        </p:nvSpPr>
        <p:spPr>
          <a:xfrm>
            <a:off x="434340" y="4452620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Conclusion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汇报人：王紫坤</a:t>
            </a:r>
          </a:p>
        </p:txBody>
      </p:sp>
      <p:sp>
        <p:nvSpPr>
          <p:cNvPr id="7" name="Title 3"/>
          <p:cNvSpPr txBox="1"/>
          <p:nvPr>
            <p:custDataLst>
              <p:tags r:id="rId7"/>
            </p:custDataLst>
          </p:nvPr>
        </p:nvSpPr>
        <p:spPr>
          <a:xfrm>
            <a:off x="472440" y="3816985"/>
            <a:ext cx="114788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2800" b="1" dirty="0">
                <a:solidFill>
                  <a:schemeClr val="bg2"/>
                </a:solidFill>
                <a:highlight>
                  <a:srgbClr val="000000">
                    <a:alpha val="0"/>
                  </a:srgbClr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Experiment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endParaRPr lang="en-US" altLang="zh-CN" sz="2800" b="1" dirty="0">
              <a:solidFill>
                <a:schemeClr val="bg2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992" y="800831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330835" y="177800"/>
            <a:ext cx="12307570" cy="742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Conclusion</a:t>
            </a:r>
            <a:endParaRPr lang="zh-CN" altLang="en-US" sz="44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5" y="1336675"/>
            <a:ext cx="4902835" cy="5020945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5213350" y="1660525"/>
            <a:ext cx="1569085" cy="3733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5174615" y="3046095"/>
            <a:ext cx="1621155" cy="3829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5135880" y="4622165"/>
            <a:ext cx="1724660" cy="3441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5083810" y="5352415"/>
            <a:ext cx="1776730" cy="37655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795770" y="1660525"/>
            <a:ext cx="491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Motivate</a:t>
            </a:r>
            <a:r>
              <a:rPr lang="zh-CN" altLang="en-US"/>
              <a:t>（</a:t>
            </a:r>
            <a:r>
              <a:rPr lang="en-US" altLang="zh-CN"/>
              <a:t>WHY</a:t>
            </a:r>
            <a:r>
              <a:rPr lang="zh-CN" altLang="en-US"/>
              <a:t>）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782435" y="3053080"/>
            <a:ext cx="4967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Methods</a:t>
            </a:r>
            <a:r>
              <a:rPr lang="zh-CN" altLang="en-US"/>
              <a:t>（</a:t>
            </a:r>
            <a:r>
              <a:rPr lang="en-US" altLang="zh-CN"/>
              <a:t>HOW TO DO</a:t>
            </a:r>
            <a:r>
              <a:rPr lang="zh-CN" altLang="en-US"/>
              <a:t>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860540" y="4615180"/>
            <a:ext cx="3799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Experiment</a:t>
            </a:r>
            <a:r>
              <a:rPr lang="zh-CN" altLang="en-US"/>
              <a:t>（</a:t>
            </a:r>
            <a:r>
              <a:rPr lang="en-US" altLang="zh-CN"/>
              <a:t>SHOW EFFECT</a:t>
            </a:r>
            <a:r>
              <a:rPr lang="zh-CN" altLang="en-US"/>
              <a:t>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860540" y="5351780"/>
            <a:ext cx="437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Future</a:t>
            </a:r>
            <a:r>
              <a:rPr lang="zh-CN" altLang="en-US"/>
              <a:t>（</a:t>
            </a:r>
            <a:r>
              <a:rPr lang="en-US" altLang="zh-CN"/>
              <a:t>MORE AFFECT</a:t>
            </a:r>
            <a:r>
              <a:rPr lang="zh-CN" altLang="en-US"/>
              <a:t>）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053" y="1797889"/>
            <a:ext cx="10483814" cy="698986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489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Thanks for your attention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4887" y="3080418"/>
            <a:ext cx="1532652" cy="466542"/>
          </a:xfrm>
        </p:spPr>
        <p:txBody>
          <a:bodyPr>
            <a:normAutofit lnSpcReduction="10000"/>
          </a:bodyPr>
          <a:lstStyle/>
          <a:p>
            <a:r>
              <a:rPr lang="en-US" altLang="zh-TW" sz="28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Q &amp; A</a:t>
            </a:r>
            <a:endParaRPr lang="en-US" altLang="zh-TW" sz="2800" b="1" dirty="0">
              <a:solidFill>
                <a:schemeClr val="tx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701" y="989134"/>
            <a:ext cx="11249025" cy="13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92" y="777385"/>
            <a:ext cx="528271" cy="535598"/>
          </a:xfrm>
          <a:prstGeom prst="ellipse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5</a:t>
            </a:fld>
            <a:endParaRPr 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" y="4334286"/>
            <a:ext cx="2824367" cy="2523714"/>
          </a:xfrm>
          <a:custGeom>
            <a:avLst/>
            <a:gdLst>
              <a:gd name="connsiteX0" fmla="*/ 1562100 w 2824367"/>
              <a:gd name="connsiteY0" fmla="*/ 0 h 2523714"/>
              <a:gd name="connsiteX1" fmla="*/ 2767492 w 2824367"/>
              <a:gd name="connsiteY1" fmla="*/ 568460 h 2523714"/>
              <a:gd name="connsiteX2" fmla="*/ 2824367 w 2824367"/>
              <a:gd name="connsiteY2" fmla="*/ 644517 h 2523714"/>
              <a:gd name="connsiteX3" fmla="*/ 2824367 w 2824367"/>
              <a:gd name="connsiteY3" fmla="*/ 2479684 h 2523714"/>
              <a:gd name="connsiteX4" fmla="*/ 2791441 w 2824367"/>
              <a:gd name="connsiteY4" fmla="*/ 2523714 h 2523714"/>
              <a:gd name="connsiteX5" fmla="*/ 332759 w 2824367"/>
              <a:gd name="connsiteY5" fmla="*/ 2523714 h 2523714"/>
              <a:gd name="connsiteX6" fmla="*/ 266782 w 2824367"/>
              <a:gd name="connsiteY6" fmla="*/ 2435485 h 2523714"/>
              <a:gd name="connsiteX7" fmla="*/ 0 w 2824367"/>
              <a:gd name="connsiteY7" fmla="*/ 1562100 h 2523714"/>
              <a:gd name="connsiteX8" fmla="*/ 1562100 w 2824367"/>
              <a:gd name="connsiteY8" fmla="*/ 0 h 2523714"/>
            </a:gdLst>
            <a:ahLst/>
            <a:cxnLst/>
            <a:rect l="l" t="t" r="r" b="b"/>
            <a:pathLst>
              <a:path w="2824367" h="2523714">
                <a:moveTo>
                  <a:pt x="1562100" y="0"/>
                </a:moveTo>
                <a:cubicBezTo>
                  <a:pt x="2047382" y="0"/>
                  <a:pt x="2480980" y="221287"/>
                  <a:pt x="2767492" y="568460"/>
                </a:cubicBezTo>
                <a:lnTo>
                  <a:pt x="2824367" y="644517"/>
                </a:lnTo>
                <a:lnTo>
                  <a:pt x="2824367" y="2479684"/>
                </a:lnTo>
                <a:lnTo>
                  <a:pt x="2791441" y="2523714"/>
                </a:lnTo>
                <a:lnTo>
                  <a:pt x="332759" y="2523714"/>
                </a:lnTo>
                <a:lnTo>
                  <a:pt x="266782" y="2435485"/>
                </a:lnTo>
                <a:cubicBezTo>
                  <a:pt x="98350" y="2186172"/>
                  <a:pt x="0" y="1885622"/>
                  <a:pt x="0" y="1562100"/>
                </a:cubicBezTo>
                <a:cubicBezTo>
                  <a:pt x="0" y="699376"/>
                  <a:pt x="699376" y="0"/>
                  <a:pt x="156210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0344150" y="1"/>
            <a:ext cx="1847851" cy="2435225"/>
          </a:xfrm>
          <a:custGeom>
            <a:avLst/>
            <a:gdLst>
              <a:gd name="connsiteX0" fmla="*/ 0 w 1847851"/>
              <a:gd name="connsiteY0" fmla="*/ 0 h 2435225"/>
              <a:gd name="connsiteX1" fmla="*/ 1581227 w 1847851"/>
              <a:gd name="connsiteY1" fmla="*/ 0 h 2435225"/>
              <a:gd name="connsiteX2" fmla="*/ 1659314 w 1847851"/>
              <a:gd name="connsiteY2" fmla="*/ 128535 h 2435225"/>
              <a:gd name="connsiteX3" fmla="*/ 1847851 w 1847851"/>
              <a:gd name="connsiteY3" fmla="*/ 873125 h 2435225"/>
              <a:gd name="connsiteX4" fmla="*/ 285751 w 1847851"/>
              <a:gd name="connsiteY4" fmla="*/ 2435225 h 2435225"/>
              <a:gd name="connsiteX5" fmla="*/ 126035 w 1847851"/>
              <a:gd name="connsiteY5" fmla="*/ 2427160 h 2435225"/>
              <a:gd name="connsiteX6" fmla="*/ 0 w 1847851"/>
              <a:gd name="connsiteY6" fmla="*/ 2407925 h 2435225"/>
            </a:gdLst>
            <a:ahLst/>
            <a:cxnLst/>
            <a:rect l="l" t="t" r="r" b="b"/>
            <a:pathLst>
              <a:path w="1847851" h="2435225">
                <a:moveTo>
                  <a:pt x="0" y="0"/>
                </a:moveTo>
                <a:lnTo>
                  <a:pt x="1581227" y="0"/>
                </a:lnTo>
                <a:lnTo>
                  <a:pt x="1659314" y="128535"/>
                </a:lnTo>
                <a:cubicBezTo>
                  <a:pt x="1779553" y="349875"/>
                  <a:pt x="1847851" y="603524"/>
                  <a:pt x="1847851" y="873125"/>
                </a:cubicBezTo>
                <a:cubicBezTo>
                  <a:pt x="1847851" y="1735849"/>
                  <a:pt x="1148475" y="2435225"/>
                  <a:pt x="285751" y="2435225"/>
                </a:cubicBezTo>
                <a:cubicBezTo>
                  <a:pt x="231831" y="2435225"/>
                  <a:pt x="178549" y="2432493"/>
                  <a:pt x="126035" y="2427160"/>
                </a:cubicBezTo>
                <a:lnTo>
                  <a:pt x="0" y="24079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9029332" y="0"/>
            <a:ext cx="3124200" cy="1562100"/>
          </a:xfrm>
          <a:custGeom>
            <a:avLst/>
            <a:gdLst>
              <a:gd name="connsiteX0" fmla="*/ 0 w 3124200"/>
              <a:gd name="connsiteY0" fmla="*/ 0 h 1562100"/>
              <a:gd name="connsiteX1" fmla="*/ 3124200 w 3124200"/>
              <a:gd name="connsiteY1" fmla="*/ 0 h 1562100"/>
              <a:gd name="connsiteX2" fmla="*/ 1562100 w 3124200"/>
              <a:gd name="connsiteY2" fmla="*/ 1562100 h 1562100"/>
              <a:gd name="connsiteX3" fmla="*/ 0 w 3124200"/>
              <a:gd name="connsiteY3" fmla="*/ 0 h 1562100"/>
            </a:gdLst>
            <a:ahLst/>
            <a:cxnLst/>
            <a:rect l="l" t="t" r="r" b="b"/>
            <a:pathLst>
              <a:path w="3124200" h="1562100">
                <a:moveTo>
                  <a:pt x="0" y="0"/>
                </a:moveTo>
                <a:lnTo>
                  <a:pt x="3124200" y="0"/>
                </a:lnTo>
                <a:cubicBezTo>
                  <a:pt x="3124200" y="862724"/>
                  <a:pt x="2424824" y="1562100"/>
                  <a:pt x="1562100" y="1562100"/>
                </a:cubicBezTo>
                <a:cubicBezTo>
                  <a:pt x="699376" y="1562100"/>
                  <a:pt x="0" y="86272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623889" y="5105798"/>
            <a:ext cx="3124200" cy="1752203"/>
          </a:xfrm>
          <a:custGeom>
            <a:avLst/>
            <a:gdLst>
              <a:gd name="connsiteX0" fmla="*/ 1562100 w 3124200"/>
              <a:gd name="connsiteY0" fmla="*/ 0 h 1752203"/>
              <a:gd name="connsiteX1" fmla="*/ 3124200 w 3124200"/>
              <a:gd name="connsiteY1" fmla="*/ 1562100 h 1752203"/>
              <a:gd name="connsiteX2" fmla="*/ 3116135 w 3124200"/>
              <a:gd name="connsiteY2" fmla="*/ 1721816 h 1752203"/>
              <a:gd name="connsiteX3" fmla="*/ 3111497 w 3124200"/>
              <a:gd name="connsiteY3" fmla="*/ 1752203 h 1752203"/>
              <a:gd name="connsiteX4" fmla="*/ 12703 w 3124200"/>
              <a:gd name="connsiteY4" fmla="*/ 1752203 h 1752203"/>
              <a:gd name="connsiteX5" fmla="*/ 8065 w 3124200"/>
              <a:gd name="connsiteY5" fmla="*/ 1721816 h 1752203"/>
              <a:gd name="connsiteX6" fmla="*/ 0 w 3124200"/>
              <a:gd name="connsiteY6" fmla="*/ 1562100 h 1752203"/>
              <a:gd name="connsiteX7" fmla="*/ 1562100 w 3124200"/>
              <a:gd name="connsiteY7" fmla="*/ 0 h 1752203"/>
            </a:gdLst>
            <a:ahLst/>
            <a:cxnLst/>
            <a:rect l="l" t="t" r="r" b="b"/>
            <a:pathLst>
              <a:path w="3124200" h="1752203">
                <a:moveTo>
                  <a:pt x="1562100" y="0"/>
                </a:moveTo>
                <a:cubicBezTo>
                  <a:pt x="2424824" y="0"/>
                  <a:pt x="3124200" y="699376"/>
                  <a:pt x="3124200" y="1562100"/>
                </a:cubicBezTo>
                <a:cubicBezTo>
                  <a:pt x="3124200" y="1616021"/>
                  <a:pt x="3121468" y="1669303"/>
                  <a:pt x="3116135" y="1721816"/>
                </a:cubicBezTo>
                <a:lnTo>
                  <a:pt x="3111497" y="1752203"/>
                </a:lnTo>
                <a:lnTo>
                  <a:pt x="12703" y="1752203"/>
                </a:lnTo>
                <a:lnTo>
                  <a:pt x="8065" y="1721816"/>
                </a:lnTo>
                <a:cubicBezTo>
                  <a:pt x="2732" y="1669303"/>
                  <a:pt x="0" y="1616021"/>
                  <a:pt x="0" y="1562100"/>
                </a:cubicBezTo>
                <a:cubicBezTo>
                  <a:pt x="0" y="699376"/>
                  <a:pt x="699376" y="0"/>
                  <a:pt x="1562100" y="0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23889" y="607652"/>
            <a:ext cx="5472113" cy="4571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-711166" y="1919915"/>
            <a:ext cx="3240000" cy="4571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239500" y="983969"/>
            <a:ext cx="3259587" cy="5266379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81270" y="2297430"/>
            <a:ext cx="3491230" cy="2037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Abstract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4911090" y="1831340"/>
            <a:ext cx="3519170" cy="90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161535" y="5545883"/>
            <a:ext cx="2700773" cy="23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1">
            <a:off x="7732935" y="429372"/>
            <a:ext cx="108000" cy="1570756"/>
          </a:xfrm>
          <a:custGeom>
            <a:avLst/>
            <a:gdLst>
              <a:gd name="connsiteX0" fmla="*/ 54000 w 108000"/>
              <a:gd name="connsiteY0" fmla="*/ 1462756 h 1570756"/>
              <a:gd name="connsiteX1" fmla="*/ 108000 w 108000"/>
              <a:gd name="connsiteY1" fmla="*/ 1516756 h 1570756"/>
              <a:gd name="connsiteX2" fmla="*/ 54000 w 108000"/>
              <a:gd name="connsiteY2" fmla="*/ 1570756 h 1570756"/>
              <a:gd name="connsiteX3" fmla="*/ 0 w 108000"/>
              <a:gd name="connsiteY3" fmla="*/ 1516756 h 1570756"/>
              <a:gd name="connsiteX4" fmla="*/ 54000 w 108000"/>
              <a:gd name="connsiteY4" fmla="*/ 1462756 h 1570756"/>
              <a:gd name="connsiteX5" fmla="*/ 54000 w 108000"/>
              <a:gd name="connsiteY5" fmla="*/ 1253790 h 1570756"/>
              <a:gd name="connsiteX6" fmla="*/ 108000 w 108000"/>
              <a:gd name="connsiteY6" fmla="*/ 1307790 h 1570756"/>
              <a:gd name="connsiteX7" fmla="*/ 54000 w 108000"/>
              <a:gd name="connsiteY7" fmla="*/ 1361790 h 1570756"/>
              <a:gd name="connsiteX8" fmla="*/ 0 w 108000"/>
              <a:gd name="connsiteY8" fmla="*/ 1307790 h 1570756"/>
              <a:gd name="connsiteX9" fmla="*/ 54000 w 108000"/>
              <a:gd name="connsiteY9" fmla="*/ 1253790 h 1570756"/>
              <a:gd name="connsiteX10" fmla="*/ 54000 w 108000"/>
              <a:gd name="connsiteY10" fmla="*/ 1044825 h 1570756"/>
              <a:gd name="connsiteX11" fmla="*/ 108000 w 108000"/>
              <a:gd name="connsiteY11" fmla="*/ 1098825 h 1570756"/>
              <a:gd name="connsiteX12" fmla="*/ 54000 w 108000"/>
              <a:gd name="connsiteY12" fmla="*/ 1152825 h 1570756"/>
              <a:gd name="connsiteX13" fmla="*/ 0 w 108000"/>
              <a:gd name="connsiteY13" fmla="*/ 1098825 h 1570756"/>
              <a:gd name="connsiteX14" fmla="*/ 54000 w 108000"/>
              <a:gd name="connsiteY14" fmla="*/ 1044825 h 1570756"/>
              <a:gd name="connsiteX15" fmla="*/ 54000 w 108000"/>
              <a:gd name="connsiteY15" fmla="*/ 835860 h 1570756"/>
              <a:gd name="connsiteX16" fmla="*/ 108000 w 108000"/>
              <a:gd name="connsiteY16" fmla="*/ 889860 h 1570756"/>
              <a:gd name="connsiteX17" fmla="*/ 54000 w 108000"/>
              <a:gd name="connsiteY17" fmla="*/ 943860 h 1570756"/>
              <a:gd name="connsiteX18" fmla="*/ 0 w 108000"/>
              <a:gd name="connsiteY18" fmla="*/ 889860 h 1570756"/>
              <a:gd name="connsiteX19" fmla="*/ 54000 w 108000"/>
              <a:gd name="connsiteY19" fmla="*/ 835860 h 1570756"/>
              <a:gd name="connsiteX20" fmla="*/ 54000 w 108000"/>
              <a:gd name="connsiteY20" fmla="*/ 626895 h 1570756"/>
              <a:gd name="connsiteX21" fmla="*/ 108000 w 108000"/>
              <a:gd name="connsiteY21" fmla="*/ 680895 h 1570756"/>
              <a:gd name="connsiteX22" fmla="*/ 54000 w 108000"/>
              <a:gd name="connsiteY22" fmla="*/ 734895 h 1570756"/>
              <a:gd name="connsiteX23" fmla="*/ 0 w 108000"/>
              <a:gd name="connsiteY23" fmla="*/ 680895 h 1570756"/>
              <a:gd name="connsiteX24" fmla="*/ 54000 w 108000"/>
              <a:gd name="connsiteY24" fmla="*/ 626895 h 1570756"/>
              <a:gd name="connsiteX25" fmla="*/ 54000 w 108000"/>
              <a:gd name="connsiteY25" fmla="*/ 417930 h 1570756"/>
              <a:gd name="connsiteX26" fmla="*/ 108000 w 108000"/>
              <a:gd name="connsiteY26" fmla="*/ 471930 h 1570756"/>
              <a:gd name="connsiteX27" fmla="*/ 54000 w 108000"/>
              <a:gd name="connsiteY27" fmla="*/ 525930 h 1570756"/>
              <a:gd name="connsiteX28" fmla="*/ 0 w 108000"/>
              <a:gd name="connsiteY28" fmla="*/ 471930 h 1570756"/>
              <a:gd name="connsiteX29" fmla="*/ 54000 w 108000"/>
              <a:gd name="connsiteY29" fmla="*/ 417930 h 1570756"/>
              <a:gd name="connsiteX30" fmla="*/ 54000 w 108000"/>
              <a:gd name="connsiteY30" fmla="*/ 208965 h 1570756"/>
              <a:gd name="connsiteX31" fmla="*/ 108000 w 108000"/>
              <a:gd name="connsiteY31" fmla="*/ 262965 h 1570756"/>
              <a:gd name="connsiteX32" fmla="*/ 54000 w 108000"/>
              <a:gd name="connsiteY32" fmla="*/ 316965 h 1570756"/>
              <a:gd name="connsiteX33" fmla="*/ 0 w 108000"/>
              <a:gd name="connsiteY33" fmla="*/ 262965 h 1570756"/>
              <a:gd name="connsiteX34" fmla="*/ 54000 w 108000"/>
              <a:gd name="connsiteY34" fmla="*/ 208965 h 1570756"/>
              <a:gd name="connsiteX35" fmla="*/ 54000 w 108000"/>
              <a:gd name="connsiteY35" fmla="*/ 0 h 1570756"/>
              <a:gd name="connsiteX36" fmla="*/ 108000 w 108000"/>
              <a:gd name="connsiteY36" fmla="*/ 54000 h 1570756"/>
              <a:gd name="connsiteX37" fmla="*/ 54000 w 108000"/>
              <a:gd name="connsiteY37" fmla="*/ 108000 h 1570756"/>
              <a:gd name="connsiteX38" fmla="*/ 0 w 108000"/>
              <a:gd name="connsiteY38" fmla="*/ 54000 h 1570756"/>
              <a:gd name="connsiteX39" fmla="*/ 54000 w 108000"/>
              <a:gd name="connsiteY39" fmla="*/ 0 h 1570756"/>
            </a:gdLst>
            <a:ahLst/>
            <a:cxnLst/>
            <a:rect l="l" t="t" r="r" b="b"/>
            <a:pathLst>
              <a:path w="108000" h="1570756">
                <a:moveTo>
                  <a:pt x="54000" y="1462756"/>
                </a:moveTo>
                <a:cubicBezTo>
                  <a:pt x="83823" y="1462756"/>
                  <a:pt x="108000" y="1486933"/>
                  <a:pt x="108000" y="1516756"/>
                </a:cubicBezTo>
                <a:cubicBezTo>
                  <a:pt x="108000" y="1546579"/>
                  <a:pt x="83823" y="1570756"/>
                  <a:pt x="54000" y="1570756"/>
                </a:cubicBezTo>
                <a:cubicBezTo>
                  <a:pt x="24177" y="1570756"/>
                  <a:pt x="0" y="1546579"/>
                  <a:pt x="0" y="1516756"/>
                </a:cubicBezTo>
                <a:cubicBezTo>
                  <a:pt x="0" y="1486933"/>
                  <a:pt x="24177" y="1462756"/>
                  <a:pt x="54000" y="1462756"/>
                </a:cubicBezTo>
                <a:close/>
                <a:moveTo>
                  <a:pt x="54000" y="1253790"/>
                </a:moveTo>
                <a:cubicBezTo>
                  <a:pt x="83823" y="1253790"/>
                  <a:pt x="108000" y="1277967"/>
                  <a:pt x="108000" y="1307790"/>
                </a:cubicBezTo>
                <a:cubicBezTo>
                  <a:pt x="108000" y="1337613"/>
                  <a:pt x="83823" y="1361790"/>
                  <a:pt x="54000" y="1361790"/>
                </a:cubicBezTo>
                <a:cubicBezTo>
                  <a:pt x="24177" y="1361790"/>
                  <a:pt x="0" y="1337613"/>
                  <a:pt x="0" y="1307790"/>
                </a:cubicBezTo>
                <a:cubicBezTo>
                  <a:pt x="0" y="1277967"/>
                  <a:pt x="24177" y="1253790"/>
                  <a:pt x="54000" y="1253790"/>
                </a:cubicBezTo>
                <a:close/>
                <a:moveTo>
                  <a:pt x="54000" y="1044825"/>
                </a:moveTo>
                <a:cubicBezTo>
                  <a:pt x="83823" y="1044825"/>
                  <a:pt x="108000" y="1069002"/>
                  <a:pt x="108000" y="1098825"/>
                </a:cubicBezTo>
                <a:cubicBezTo>
                  <a:pt x="108000" y="1128648"/>
                  <a:pt x="83823" y="1152825"/>
                  <a:pt x="54000" y="1152825"/>
                </a:cubicBezTo>
                <a:cubicBezTo>
                  <a:pt x="24177" y="1152825"/>
                  <a:pt x="0" y="1128648"/>
                  <a:pt x="0" y="1098825"/>
                </a:cubicBezTo>
                <a:cubicBezTo>
                  <a:pt x="0" y="1069002"/>
                  <a:pt x="24177" y="1044825"/>
                  <a:pt x="54000" y="1044825"/>
                </a:cubicBezTo>
                <a:close/>
                <a:moveTo>
                  <a:pt x="54000" y="835860"/>
                </a:moveTo>
                <a:cubicBezTo>
                  <a:pt x="83823" y="835860"/>
                  <a:pt x="108000" y="860037"/>
                  <a:pt x="108000" y="889860"/>
                </a:cubicBezTo>
                <a:cubicBezTo>
                  <a:pt x="108000" y="919683"/>
                  <a:pt x="83823" y="943860"/>
                  <a:pt x="54000" y="943860"/>
                </a:cubicBezTo>
                <a:cubicBezTo>
                  <a:pt x="24177" y="943860"/>
                  <a:pt x="0" y="919683"/>
                  <a:pt x="0" y="889860"/>
                </a:cubicBezTo>
                <a:cubicBezTo>
                  <a:pt x="0" y="860037"/>
                  <a:pt x="24177" y="835860"/>
                  <a:pt x="54000" y="835860"/>
                </a:cubicBezTo>
                <a:close/>
                <a:moveTo>
                  <a:pt x="54000" y="626895"/>
                </a:moveTo>
                <a:cubicBezTo>
                  <a:pt x="83823" y="626895"/>
                  <a:pt x="108000" y="651072"/>
                  <a:pt x="108000" y="680895"/>
                </a:cubicBezTo>
                <a:cubicBezTo>
                  <a:pt x="108000" y="710718"/>
                  <a:pt x="83823" y="734895"/>
                  <a:pt x="54000" y="734895"/>
                </a:cubicBezTo>
                <a:cubicBezTo>
                  <a:pt x="24177" y="734895"/>
                  <a:pt x="0" y="710718"/>
                  <a:pt x="0" y="680895"/>
                </a:cubicBezTo>
                <a:cubicBezTo>
                  <a:pt x="0" y="651072"/>
                  <a:pt x="24177" y="626895"/>
                  <a:pt x="54000" y="626895"/>
                </a:cubicBezTo>
                <a:close/>
                <a:moveTo>
                  <a:pt x="54000" y="417930"/>
                </a:moveTo>
                <a:cubicBezTo>
                  <a:pt x="83823" y="417930"/>
                  <a:pt x="108000" y="442107"/>
                  <a:pt x="108000" y="471930"/>
                </a:cubicBezTo>
                <a:cubicBezTo>
                  <a:pt x="108000" y="501753"/>
                  <a:pt x="83823" y="525930"/>
                  <a:pt x="54000" y="525930"/>
                </a:cubicBezTo>
                <a:cubicBezTo>
                  <a:pt x="24177" y="525930"/>
                  <a:pt x="0" y="501753"/>
                  <a:pt x="0" y="471930"/>
                </a:cubicBezTo>
                <a:cubicBezTo>
                  <a:pt x="0" y="442107"/>
                  <a:pt x="24177" y="417930"/>
                  <a:pt x="54000" y="417930"/>
                </a:cubicBezTo>
                <a:close/>
                <a:moveTo>
                  <a:pt x="54000" y="208965"/>
                </a:moveTo>
                <a:cubicBezTo>
                  <a:pt x="83823" y="208965"/>
                  <a:pt x="108000" y="233142"/>
                  <a:pt x="108000" y="262965"/>
                </a:cubicBezTo>
                <a:cubicBezTo>
                  <a:pt x="108000" y="292788"/>
                  <a:pt x="83823" y="316965"/>
                  <a:pt x="54000" y="316965"/>
                </a:cubicBezTo>
                <a:cubicBezTo>
                  <a:pt x="24177" y="316965"/>
                  <a:pt x="0" y="292788"/>
                  <a:pt x="0" y="262965"/>
                </a:cubicBezTo>
                <a:cubicBezTo>
                  <a:pt x="0" y="233142"/>
                  <a:pt x="24177" y="208965"/>
                  <a:pt x="54000" y="208965"/>
                </a:cubicBezTo>
                <a:close/>
                <a:moveTo>
                  <a:pt x="54000" y="0"/>
                </a:moveTo>
                <a:cubicBezTo>
                  <a:pt x="83823" y="0"/>
                  <a:pt x="108000" y="24177"/>
                  <a:pt x="108000" y="54000"/>
                </a:cubicBezTo>
                <a:cubicBezTo>
                  <a:pt x="108000" y="83823"/>
                  <a:pt x="83823" y="108000"/>
                  <a:pt x="54000" y="108000"/>
                </a:cubicBezTo>
                <a:cubicBezTo>
                  <a:pt x="24177" y="108000"/>
                  <a:pt x="0" y="83823"/>
                  <a:pt x="0" y="54000"/>
                </a:cubicBezTo>
                <a:cubicBezTo>
                  <a:pt x="0" y="24177"/>
                  <a:pt x="24177" y="0"/>
                  <a:pt x="5400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5000"/>
            </a:schemeClr>
          </a:solidFill>
          <a:ln w="12700" cap="sq">
            <a:solidFill>
              <a:schemeClr val="accent1">
                <a:alpha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943477" y="936392"/>
            <a:ext cx="556716" cy="556716"/>
          </a:xfrm>
          <a:prstGeom prst="plus">
            <a:avLst>
              <a:gd name="adj" fmla="val 43579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1084127" y="5779444"/>
            <a:ext cx="857584" cy="800100"/>
          </a:xfrm>
          <a:prstGeom prst="corner">
            <a:avLst>
              <a:gd name="adj1" fmla="val 5830"/>
              <a:gd name="adj2" fmla="val 6128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398607" y="1126359"/>
            <a:ext cx="2941373" cy="4981598"/>
          </a:xfrm>
          <a:prstGeom prst="round2DiagRect">
            <a:avLst>
              <a:gd name="adj1" fmla="val 142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313512" y="1790700"/>
            <a:ext cx="294324" cy="3493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8625647" y="2042087"/>
            <a:ext cx="1813752" cy="445627"/>
          </a:xfrm>
          <a:custGeom>
            <a:avLst/>
            <a:gdLst>
              <a:gd name="connsiteX0" fmla="*/ 222814 w 1813752"/>
              <a:gd name="connsiteY0" fmla="*/ 0 h 445627"/>
              <a:gd name="connsiteX1" fmla="*/ 0 w 1813752"/>
              <a:gd name="connsiteY1" fmla="*/ 0 h 445627"/>
              <a:gd name="connsiteX2" fmla="*/ 222814 w 1813752"/>
              <a:gd name="connsiteY2" fmla="*/ 222814 h 445627"/>
              <a:gd name="connsiteX3" fmla="*/ 0 w 1813752"/>
              <a:gd name="connsiteY3" fmla="*/ 445627 h 445627"/>
              <a:gd name="connsiteX4" fmla="*/ 222814 w 1813752"/>
              <a:gd name="connsiteY4" fmla="*/ 445627 h 445627"/>
              <a:gd name="connsiteX5" fmla="*/ 445627 w 1813752"/>
              <a:gd name="connsiteY5" fmla="*/ 222814 h 445627"/>
              <a:gd name="connsiteX6" fmla="*/ 678855 w 1813752"/>
              <a:gd name="connsiteY6" fmla="*/ 0 h 445627"/>
              <a:gd name="connsiteX7" fmla="*/ 456041 w 1813752"/>
              <a:gd name="connsiteY7" fmla="*/ 0 h 445627"/>
              <a:gd name="connsiteX8" fmla="*/ 678855 w 1813752"/>
              <a:gd name="connsiteY8" fmla="*/ 222814 h 445627"/>
              <a:gd name="connsiteX9" fmla="*/ 456041 w 1813752"/>
              <a:gd name="connsiteY9" fmla="*/ 445627 h 445627"/>
              <a:gd name="connsiteX10" fmla="*/ 678855 w 1813752"/>
              <a:gd name="connsiteY10" fmla="*/ 445627 h 445627"/>
              <a:gd name="connsiteX11" fmla="*/ 901668 w 1813752"/>
              <a:gd name="connsiteY11" fmla="*/ 222814 h 445627"/>
              <a:gd name="connsiteX12" fmla="*/ 1134897 w 1813752"/>
              <a:gd name="connsiteY12" fmla="*/ 0 h 445627"/>
              <a:gd name="connsiteX13" fmla="*/ 912083 w 1813752"/>
              <a:gd name="connsiteY13" fmla="*/ 0 h 445627"/>
              <a:gd name="connsiteX14" fmla="*/ 1134897 w 1813752"/>
              <a:gd name="connsiteY14" fmla="*/ 222814 h 445627"/>
              <a:gd name="connsiteX15" fmla="*/ 912083 w 1813752"/>
              <a:gd name="connsiteY15" fmla="*/ 445627 h 445627"/>
              <a:gd name="connsiteX16" fmla="*/ 1134897 w 1813752"/>
              <a:gd name="connsiteY16" fmla="*/ 445627 h 445627"/>
              <a:gd name="connsiteX17" fmla="*/ 1357710 w 1813752"/>
              <a:gd name="connsiteY17" fmla="*/ 222814 h 445627"/>
              <a:gd name="connsiteX18" fmla="*/ 1590939 w 1813752"/>
              <a:gd name="connsiteY18" fmla="*/ 0 h 445627"/>
              <a:gd name="connsiteX19" fmla="*/ 1368125 w 1813752"/>
              <a:gd name="connsiteY19" fmla="*/ 0 h 445627"/>
              <a:gd name="connsiteX20" fmla="*/ 1590939 w 1813752"/>
              <a:gd name="connsiteY20" fmla="*/ 222814 h 445627"/>
              <a:gd name="connsiteX21" fmla="*/ 1368125 w 1813752"/>
              <a:gd name="connsiteY21" fmla="*/ 445627 h 445627"/>
              <a:gd name="connsiteX22" fmla="*/ 1590939 w 1813752"/>
              <a:gd name="connsiteY22" fmla="*/ 445627 h 445627"/>
              <a:gd name="connsiteX23" fmla="*/ 1813752 w 1813752"/>
              <a:gd name="connsiteY23" fmla="*/ 222814 h 445627"/>
            </a:gdLst>
            <a:ahLst/>
            <a:cxnLst/>
            <a:rect l="l" t="t" r="r" b="b"/>
            <a:pathLst>
              <a:path w="1813752" h="445627">
                <a:moveTo>
                  <a:pt x="222814" y="0"/>
                </a:moveTo>
                <a:lnTo>
                  <a:pt x="0" y="0"/>
                </a:lnTo>
                <a:lnTo>
                  <a:pt x="222814" y="222814"/>
                </a:lnTo>
                <a:lnTo>
                  <a:pt x="0" y="445627"/>
                </a:lnTo>
                <a:lnTo>
                  <a:pt x="222814" y="445627"/>
                </a:lnTo>
                <a:lnTo>
                  <a:pt x="445627" y="222814"/>
                </a:lnTo>
                <a:close/>
                <a:moveTo>
                  <a:pt x="678855" y="0"/>
                </a:moveTo>
                <a:lnTo>
                  <a:pt x="456041" y="0"/>
                </a:lnTo>
                <a:lnTo>
                  <a:pt x="678855" y="222814"/>
                </a:lnTo>
                <a:lnTo>
                  <a:pt x="456041" y="445627"/>
                </a:lnTo>
                <a:lnTo>
                  <a:pt x="678855" y="445627"/>
                </a:lnTo>
                <a:lnTo>
                  <a:pt x="901668" y="222814"/>
                </a:lnTo>
                <a:close/>
                <a:moveTo>
                  <a:pt x="1134897" y="0"/>
                </a:moveTo>
                <a:lnTo>
                  <a:pt x="912083" y="0"/>
                </a:lnTo>
                <a:lnTo>
                  <a:pt x="1134897" y="222814"/>
                </a:lnTo>
                <a:lnTo>
                  <a:pt x="912083" y="445627"/>
                </a:lnTo>
                <a:lnTo>
                  <a:pt x="1134897" y="445627"/>
                </a:lnTo>
                <a:lnTo>
                  <a:pt x="1357710" y="222814"/>
                </a:lnTo>
                <a:close/>
                <a:moveTo>
                  <a:pt x="1590939" y="0"/>
                </a:moveTo>
                <a:lnTo>
                  <a:pt x="1368125" y="0"/>
                </a:lnTo>
                <a:lnTo>
                  <a:pt x="1590939" y="222814"/>
                </a:lnTo>
                <a:lnTo>
                  <a:pt x="1368125" y="445627"/>
                </a:lnTo>
                <a:lnTo>
                  <a:pt x="1590939" y="445627"/>
                </a:lnTo>
                <a:lnTo>
                  <a:pt x="1813752" y="22281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241644" y="101664"/>
            <a:ext cx="1191879" cy="26339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 flipH="1">
            <a:off x="1341120" y="1268730"/>
            <a:ext cx="3110230" cy="4867275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562100"/>
            <a:ext cx="2971800" cy="38023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6</a:t>
            </a:fld>
            <a:endParaRPr 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58838" y="1733940"/>
            <a:ext cx="7740651" cy="1797971"/>
          </a:xfrm>
          <a:prstGeom prst="roundRect">
            <a:avLst>
              <a:gd name="adj" fmla="val 6270"/>
            </a:avLst>
          </a:prstGeom>
          <a:gradFill>
            <a:gsLst>
              <a:gs pos="4000">
                <a:schemeClr val="accent1">
                  <a:alpha val="100000"/>
                </a:schemeClr>
              </a:gs>
              <a:gs pos="95000">
                <a:schemeClr val="accent1">
                  <a:lumMod val="60000"/>
                  <a:lumOff val="40000"/>
                  <a:alpha val="100000"/>
                </a:schemeClr>
              </a:gs>
            </a:gsLst>
            <a:lin ang="4200000" scaled="0"/>
          </a:gradFill>
          <a:ln cap="flat">
            <a:noFill/>
            <a:prstDash val="solid"/>
            <a:miter/>
          </a:ln>
          <a:effectLst>
            <a:outerShdw blurRad="431800" dist="266700" dir="2520000" sx="97000" sy="97000" algn="l" rotWithShape="0">
              <a:schemeClr val="accent1">
                <a:lumMod val="50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94523" y="1937695"/>
            <a:ext cx="720000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b="1"/>
              <a:t>Gait as an outward expression of emotion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1194524" y="2390619"/>
            <a:ext cx="7200000" cy="975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/>
              <a:t>Gait is a natural reflection of an individual's emotional state, </a:t>
            </a:r>
          </a:p>
          <a:p>
            <a:pPr algn="l">
              <a:lnSpc>
                <a:spcPct val="150000"/>
              </a:lnSpc>
            </a:pPr>
            <a:r>
              <a:rPr kumimoji="1" lang="en-US" altLang="zh-CN"/>
              <a:t>and different emotional states lead to changes in gait characteristics.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58839" y="3732489"/>
            <a:ext cx="6262158" cy="1797971"/>
          </a:xfrm>
          <a:prstGeom prst="roundRect">
            <a:avLst>
              <a:gd name="adj" fmla="val 627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81000" dist="127000" dir="270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txBody>
          <a:bodyPr vert="horz" wrap="square" lIns="38102" tIns="38102" rIns="38102" bIns="3810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76020" y="3732530"/>
            <a:ext cx="5760085" cy="1797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/>
              <a:t> Existing methods on gait emotion recognition mainly leverage the posture information as input, but ignore the body movement, which contains complementary information for recognizing emotions evoked in the gait. 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858837" y="1733940"/>
            <a:ext cx="59269" cy="17979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>
            <a:outerShdw blurRad="139700" dist="50800" algn="l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8837" y="3732489"/>
            <a:ext cx="59269" cy="179797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139700" dist="50800" algn="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959001" y="1262312"/>
            <a:ext cx="3361463" cy="5142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85791" y="1184441"/>
            <a:ext cx="3361463" cy="51420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12405" y="1640840"/>
            <a:ext cx="3505835" cy="4565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Correlation between gait and mood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（</a:t>
            </a:r>
            <a:r>
              <a: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步态与情绪的关联</a:t>
            </a:r>
            <a:r>
              <a:rPr kumimoji="1" lang="zh-CN" altLang="en-US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）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8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05" y="1734185"/>
            <a:ext cx="3506470" cy="4124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7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647065"/>
            <a:ext cx="5494020" cy="5440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0505" y="2157095"/>
            <a:ext cx="527812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In this paper, we propose a Bilateral Posture and Movement Graph Convolutional Network (BPM-GCN) that consists of two parallel streams, namely posture stream and movement stream, to recognize emotions from two views.</a:t>
            </a:r>
          </a:p>
          <a:p>
            <a:r>
              <a:rPr lang="zh-CN" altLang="en-US" sz="1200" b="1"/>
              <a:t>在本文中，我们提出了一种双侧姿态和运动图卷积网络（</a:t>
            </a:r>
            <a:r>
              <a:rPr lang="en-US" altLang="zh-CN" sz="1200" b="1"/>
              <a:t>BPM-GCN</a:t>
            </a:r>
            <a:r>
              <a:rPr lang="zh-CN" altLang="en-US" sz="1200" b="1"/>
              <a:t>），它由两个平行流（即姿态流和运动流）组成，可从两个视角识别情绪。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17080" y="56781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16763" y="91440"/>
            <a:ext cx="493839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have they done?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8</a:t>
            </a:fld>
            <a:endParaRPr 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3534" y="1290233"/>
            <a:ext cx="3411652" cy="4683933"/>
          </a:xfrm>
          <a:prstGeom prst="roundRect">
            <a:avLst>
              <a:gd name="adj" fmla="val 4436"/>
            </a:avLst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96620" y="3691890"/>
            <a:ext cx="3025140" cy="73025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" panose="020B0500000000000000" charset="-122"/>
              </a:rPr>
              <a:t>姿势流和运动流，分别处理姿势和运动信息。</a:t>
            </a:r>
            <a:endParaRPr kumimoji="1"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753383" y="1645594"/>
            <a:ext cx="1311954" cy="13119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47257" y="1960278"/>
            <a:ext cx="724206" cy="6825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02763" y="1290233"/>
            <a:ext cx="3411652" cy="4683933"/>
          </a:xfrm>
          <a:prstGeom prst="roundRect">
            <a:avLst>
              <a:gd name="adj" fmla="val 4436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96130" y="3643630"/>
            <a:ext cx="3025140" cy="9525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b="1">
                <a:latin typeface="微软雅黑" panose="020B0503020204020204" charset="-122"/>
                <a:ea typeface="微软雅黑" panose="020B0503020204020204" charset="-122"/>
              </a:rPr>
              <a:t>设计了一种新的基于手工设计特征的回归约束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5452612" y="1645594"/>
            <a:ext cx="1311954" cy="131195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1991" y="1290233"/>
            <a:ext cx="3411652" cy="4683933"/>
          </a:xfrm>
          <a:prstGeom prst="roundRect">
            <a:avLst>
              <a:gd name="adj" fmla="val 4436"/>
            </a:avLst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33105" y="3950335"/>
            <a:ext cx="3025140" cy="4711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速度- 加速度对的图</a:t>
            </a:r>
            <a:endParaRPr kumimoji="1"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151840" y="1645594"/>
            <a:ext cx="1311954" cy="13119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93362" y="1941569"/>
            <a:ext cx="630455" cy="72000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47817" y="1941569"/>
            <a:ext cx="720001" cy="720001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72905" y="3031371"/>
            <a:ext cx="3025310" cy="6051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Two-stream parallel processing mechanism</a:t>
            </a:r>
          </a:p>
        </p:txBody>
      </p:sp>
      <p:sp>
        <p:nvSpPr>
          <p:cNvPr id="17" name="标题 1"/>
          <p:cNvSpPr txBox="1"/>
          <p:nvPr/>
        </p:nvSpPr>
        <p:spPr>
          <a:xfrm>
            <a:off x="8295005" y="2957830"/>
            <a:ext cx="3025140" cy="8255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Emotional intensity description of movement flow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4592405" y="3031371"/>
            <a:ext cx="3025310" cy="6051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b="1"/>
              <a:t>Emotional knowledge distillation of postural flow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sym typeface="+mn-ea"/>
              </a:rPr>
              <a:t>BPM-GCN Architecture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21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5" y="4620895"/>
            <a:ext cx="3231515" cy="102679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435" y="4726305"/>
            <a:ext cx="3896995" cy="10541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45" y="4851400"/>
            <a:ext cx="4105910" cy="7962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4D65-EEE5-467D-A240-EF96AD461DB8}" type="slidenum">
              <a:rPr lang="en-US" smtClean="0"/>
              <a:t>9</a:t>
            </a:fld>
            <a:endParaRPr 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 flipH="1">
            <a:off x="2582535" y="3830100"/>
            <a:ext cx="5040000" cy="2304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4558346" y="1315640"/>
            <a:ext cx="5040000" cy="2304000"/>
          </a:xfrm>
          <a:prstGeom prst="round1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7987" y="5571798"/>
            <a:ext cx="648000" cy="648000"/>
          </a:xfrm>
          <a:prstGeom prst="rect">
            <a:avLst/>
          </a:prstGeom>
          <a:noFill/>
          <a:ln w="635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4918346" y="1676682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Emotion-Gait数据集</a:t>
            </a:r>
            <a:endParaRPr kumimoji="1"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4918346" y="2116956"/>
            <a:ext cx="432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在Emotion- Gait数据集上进行实验，验证BPM- GCN的有效性。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2942535" y="4181345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</a:rPr>
              <a:t>性能提升</a:t>
            </a:r>
            <a:endParaRPr kumimoji="1"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2942535" y="4621619"/>
            <a:ext cx="432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BPM- GCN在准确率上至少提高了4.59%，显著超越了最先进的方法。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500000000000000" charset="-122"/>
                <a:sym typeface="+mn-ea"/>
              </a:rPr>
              <a:t>Performance improvement (experimental results)</a:t>
            </a:r>
            <a:endParaRPr kumimoji="1"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5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348615" y="1585114"/>
            <a:ext cx="4295140" cy="1853411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58380" y="4036060"/>
            <a:ext cx="4582160" cy="19030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aaf42ed-1dcc-47fa-8bd8-205f62f4d456"/>
  <p:tag name="COMMONDATA" val="eyJoZGlkIjoiOTVjYTJhYjYxMzk4NDY5OTk4Y2FhYWI4NDhkYzQ4YT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0.6|10.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0.6|10.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0.6|10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0.6|10.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0.6|10.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0.6|10.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4062992125984,&quot;left&quot;:203.34921259842523,&quot;top&quot;:103.59370078740157,&quot;width&quot;:646.293700787401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18.758075892227,&quot;width&quot;:6764}"/>
  <p:tag name="KSO_WM_UNIT_PLACING_PICTURE_USER_RELATIVERECTANGLE" val="{&quot;bottom&quot;:0,&quot;left&quot;:0,&quot;right&quot;:0,&quot;top&quot;:0}"/>
  <p:tag name="KSO_WM_UNIT_PLACING_PICTURE_COLLAGE_RELATIVERECTANGLE" val="{&quot;height&quot;:2918.758075892227,&quot;width&quot;:6764}"/>
  <p:tag name="KSO_WM_UNIT_PLACING_PICTURE_COLLAGE_VIEWPORT" val="{&quot;height&quot;:3059,&quot;width&quot;:7089}"/>
  <p:tag name="KSO_WM_UNIT_PLACING_PICTURE_INFO" val="{&quot;code&quot;:&quot;[1]&quot;,&quot;full_picture&quot;:false,&quot;last_crop_picture&quot;:&quot;[1]&quot;,&quot;scheme&quot;:&quot;1-1&quot;,&quot;spacing&quot;:5}"/>
  <p:tag name="KSO_WM_UNIT_PLACING_PICTURE" val="230629.201"/>
  <p:tag name="KSO_WM_BEAUTIFY_FLAG" val=""/>
  <p:tag name="KSO_WM_UNIT_INDEX" val=""/>
  <p:tag name="KSO_WM_UNIT_ID" val=""/>
  <p:tag name="PICID" val="{f354fca6-d5c1-4f67-9473-38f031e1d190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48cd625c-5a98-42ac-bf65-3c6dd0075152}"/>
  <p:tag name="KSO_WM_UNIT_PLACING_PICTURE_USER_VIEWPORT" val="{&quot;height&quot;:3708,&quot;width&quot;:892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_EFFECT" val="1"/>
  <p:tag name="KSO_WM_UNIT_PLACING_PICTURE_USER_VIEWPORT" val="{&quot;height&quot;:3990.3255512428536,&quot;width&quot;:8429.81881747489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2994836c-3b80-4d23-87c8-3d4875959fa5}"/>
  <p:tag name="KSO_WM_UNIT_PLACING_PICTURE_USER_VIEWPORT" val="{&quot;height&quot;:2052,&quot;width&quot;:9000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190*253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73_1*d*1"/>
  <p:tag name="KSO_WM_TEMPLATE_CATEGORY" val="custom"/>
  <p:tag name="KSO_WM_TEMPLATE_INDEX" val="20238573"/>
  <p:tag name="KSO_WM_UNIT_LAYERLEVEL" val="1"/>
  <p:tag name="KSO_WM_TAG_VERSION" val="3.0"/>
  <p:tag name="KSO_WM_UNIT_PIC_EFFECT" val="1"/>
  <p:tag name="PICID" val="{a72f0400-1ece-4a6c-9dd5-2b0af82808f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573_1*i*1"/>
  <p:tag name="KSO_WM_TEMPLATE_CATEGORY" val="custom"/>
  <p:tag name="KSO_WM_TEMPLATE_INDEX" val="20238573"/>
  <p:tag name="KSO_WM_UNIT_LAYERLEVEL" val="1"/>
  <p:tag name="KSO_WM_TAG_VERSION" val="3.0"/>
  <p:tag name="KSO_WM_UNIT_PIC_EFFECT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8573_1*i*2"/>
  <p:tag name="KSO_WM_TEMPLATE_CATEGORY" val="custom"/>
  <p:tag name="KSO_WM_TEMPLATE_INDEX" val="20238573"/>
  <p:tag name="KSO_WM_UNIT_LAYERLEVEL" val="1"/>
  <p:tag name="KSO_WM_TAG_VERSION" val="3.0"/>
  <p:tag name="KSO_WM_UNIT_PIC_EFFECT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8573_1*i*3"/>
  <p:tag name="KSO_WM_TEMPLATE_CATEGORY" val="custom"/>
  <p:tag name="KSO_WM_TEMPLATE_INDEX" val="20238573"/>
  <p:tag name="KSO_WM_UNIT_LAYERLEVEL" val="1"/>
  <p:tag name="KSO_WM_TAG_VERSION" val="3.0"/>
  <p:tag name="KSO_WM_UNIT_PIC_EFF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8573_1*i*4"/>
  <p:tag name="KSO_WM_TEMPLATE_CATEGORY" val="custom"/>
  <p:tag name="KSO_WM_TEMPLATE_INDEX" val="20238573"/>
  <p:tag name="KSO_WM_UNIT_LAYERLEVEL" val="1"/>
  <p:tag name="KSO_WM_TAG_VERSION" val="3.0"/>
  <p:tag name="KSO_WM_UNIT_PIC_EFFECT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99.44078740157482,&quot;left&quot;:34.2,&quot;top&quot;:150.5092125984252,&quot;width&quot;:921.3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9.44078740157482,&quot;left&quot;:34.2,&quot;top&quot;:150.5092125984252,&quot;width&quot;:921.3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35,&quot;left&quot;:400.3,&quot;top&quot;:130.75,&quot;width&quot;:524.9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35,&quot;left&quot;:400.3,&quot;top&quot;:130.75,&quot;width&quot;:524.9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.2|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2628</Words>
  <Application>Microsoft Office PowerPoint</Application>
  <PresentationFormat>宽屏</PresentationFormat>
  <Paragraphs>364</Paragraphs>
  <Slides>45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8" baseType="lpstr">
      <vt:lpstr>-apple-system</vt:lpstr>
      <vt:lpstr>CMSY10</vt:lpstr>
      <vt:lpstr>NimbusRomNo9L-Medi</vt:lpstr>
      <vt:lpstr>NimbusRomNo9L-Regu</vt:lpstr>
      <vt:lpstr>NimbusRomNo9L-ReguItal</vt:lpstr>
      <vt:lpstr>PingFang-SC-Regular</vt:lpstr>
      <vt:lpstr>Source Han Sans</vt:lpstr>
      <vt:lpstr>等线</vt:lpstr>
      <vt:lpstr>方正小标宋简体</vt:lpstr>
      <vt:lpstr>汉仪颜楷简</vt:lpstr>
      <vt:lpstr>华文新魏</vt:lpstr>
      <vt:lpstr>楷体</vt:lpstr>
      <vt:lpstr>思源黑体 CN Normal</vt:lpstr>
      <vt:lpstr>宋体</vt:lpstr>
      <vt:lpstr>微软雅黑</vt:lpstr>
      <vt:lpstr>Arial</vt:lpstr>
      <vt:lpstr>Arial Rounded MT Bold</vt:lpstr>
      <vt:lpstr>Calibri</vt:lpstr>
      <vt:lpstr>Calibri Light</vt:lpstr>
      <vt:lpstr>Cambria Math</vt:lpstr>
      <vt:lpstr>Modern No. 20</vt:lpstr>
      <vt:lpstr>Times New Roman</vt:lpstr>
      <vt:lpstr>Office Theme</vt:lpstr>
      <vt:lpstr> Looking into Gait for Perceiving Emotions via Bilateral Posture and Movement Graph Convolutional Networks</vt:lpstr>
      <vt:lpstr>1. Authors &amp; Abstract</vt:lpstr>
      <vt:lpstr>1. Authors &amp; Abstract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Title &amp; Abstract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Title &amp; Abstract</vt:lpstr>
      <vt:lpstr>PowerPoint 演示文稿</vt:lpstr>
      <vt:lpstr>Gait Emotion Recognition</vt:lpstr>
      <vt:lpstr>Gait Emotion Recognition</vt:lpstr>
      <vt:lpstr>Gait Emotion Recognition</vt:lpstr>
      <vt:lpstr>Gait Emotion Recognition</vt:lpstr>
      <vt:lpstr>Gait Emotion Recognition</vt:lpstr>
      <vt:lpstr>Skeleton-based Action Recognition</vt:lpstr>
      <vt:lpstr>Skeleton-based Action Recognition</vt:lpstr>
      <vt:lpstr>1. Title &amp; Abstract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Title &amp; Abstract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Performance Impoevement</vt:lpstr>
      <vt:lpstr>To</vt:lpstr>
      <vt:lpstr>1. Title &amp; Abstract</vt:lpstr>
      <vt:lpstr>PowerPoint 演示文稿</vt:lpstr>
      <vt:lpstr> Thanks for your attention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5G移动通信网络室内分布系统规划建模及快速算法研究</dc:title>
  <dc:creator>LI Genghui</dc:creator>
  <cp:lastModifiedBy>Wenjun Lee</cp:lastModifiedBy>
  <cp:revision>511</cp:revision>
  <dcterms:created xsi:type="dcterms:W3CDTF">2021-04-18T01:49:00Z</dcterms:created>
  <dcterms:modified xsi:type="dcterms:W3CDTF">2024-12-09T05:08:23Z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E2B706024357448A8524803D0A59C4A5_13</vt:lpwstr>
  </property>
  <property fmtid="{D5CDD505-2E9C-101B-9397-08002B2CF9AE}" pid="3" name="KSOProductBuildVer">
    <vt:lpwstr>2052-12.1.0.18345</vt:lpwstr>
  </property>
</Properties>
</file>